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diagrams/quickStyle1.xml" ContentType="application/vnd.openxmlformats-officedocument.drawingml.diagramStyle+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notesMasterIdLst>
    <p:notesMasterId r:id="rId21"/>
  </p:notesMasterIdLst>
  <p:sldIdLst>
    <p:sldId id="266" r:id="rId2"/>
    <p:sldId id="302" r:id="rId3"/>
    <p:sldId id="359" r:id="rId4"/>
    <p:sldId id="379" r:id="rId5"/>
    <p:sldId id="303" r:id="rId6"/>
    <p:sldId id="381" r:id="rId7"/>
    <p:sldId id="304" r:id="rId8"/>
    <p:sldId id="395" r:id="rId9"/>
    <p:sldId id="365" r:id="rId10"/>
    <p:sldId id="390" r:id="rId11"/>
    <p:sldId id="382" r:id="rId12"/>
    <p:sldId id="396" r:id="rId13"/>
    <p:sldId id="397" r:id="rId14"/>
    <p:sldId id="398" r:id="rId15"/>
    <p:sldId id="392" r:id="rId16"/>
    <p:sldId id="391" r:id="rId17"/>
    <p:sldId id="388" r:id="rId18"/>
    <p:sldId id="394" r:id="rId19"/>
    <p:sldId id="37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FF"/>
    <a:srgbClr val="150860"/>
    <a:srgbClr val="1C1573"/>
    <a:srgbClr val="283E84"/>
    <a:srgbClr val="211D71"/>
    <a:srgbClr val="000099"/>
    <a:srgbClr val="1E2F64"/>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92526" autoAdjust="0"/>
  </p:normalViewPr>
  <p:slideViewPr>
    <p:cSldViewPr>
      <p:cViewPr varScale="1">
        <p:scale>
          <a:sx n="101" d="100"/>
          <a:sy n="101" d="100"/>
        </p:scale>
        <p:origin x="-804" y="-84"/>
      </p:cViewPr>
      <p:guideLst>
        <p:guide orient="horz" pos="2208"/>
        <p:guide pos="3840"/>
      </p:guideLst>
    </p:cSldViewPr>
  </p:slideViewPr>
  <p:notesTextViewPr>
    <p:cViewPr>
      <p:scale>
        <a:sx n="100" d="100"/>
        <a:sy n="100" d="100"/>
      </p:scale>
      <p:origin x="0" y="0"/>
    </p:cViewPr>
  </p:notesTextViewPr>
  <p:sorterViewPr>
    <p:cViewPr>
      <p:scale>
        <a:sx n="80" d="100"/>
        <a:sy n="8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612F29-F8F0-414A-B40F-9CA94C309155}" type="doc">
      <dgm:prSet loTypeId="urn:microsoft.com/office/officeart/2005/8/layout/radial5" loCatId="cycle" qsTypeId="urn:microsoft.com/office/officeart/2005/8/quickstyle/simple1" qsCatId="simple" csTypeId="urn:microsoft.com/office/officeart/2005/8/colors/accent0_1" csCatId="mainScheme" phldr="1"/>
      <dgm:spPr/>
      <dgm:t>
        <a:bodyPr/>
        <a:lstStyle/>
        <a:p>
          <a:endParaRPr lang="en-IN"/>
        </a:p>
      </dgm:t>
    </dgm:pt>
    <dgm:pt modelId="{4EEA3236-E6F3-4FAD-ADE1-BB8453759A3B}">
      <dgm:prSet phldrT="[Text]"/>
      <dgm:spPr/>
      <dgm:t>
        <a:bodyPr/>
        <a:lstStyle/>
        <a:p>
          <a:r>
            <a:rPr lang="en-US" dirty="0" smtClean="0"/>
            <a:t>NLP</a:t>
          </a:r>
          <a:endParaRPr lang="en-IN" dirty="0"/>
        </a:p>
      </dgm:t>
    </dgm:pt>
    <dgm:pt modelId="{29848B25-9390-4E8A-82A4-CE5AE935E0D4}" type="parTrans" cxnId="{EBAC83E8-7CB3-4F2D-A760-BB1724746C93}">
      <dgm:prSet/>
      <dgm:spPr/>
      <dgm:t>
        <a:bodyPr/>
        <a:lstStyle/>
        <a:p>
          <a:endParaRPr lang="en-IN"/>
        </a:p>
      </dgm:t>
    </dgm:pt>
    <dgm:pt modelId="{898794B4-0477-4EF3-8AEE-02C145340DBC}" type="sibTrans" cxnId="{EBAC83E8-7CB3-4F2D-A760-BB1724746C93}">
      <dgm:prSet/>
      <dgm:spPr/>
      <dgm:t>
        <a:bodyPr/>
        <a:lstStyle/>
        <a:p>
          <a:endParaRPr lang="en-IN"/>
        </a:p>
      </dgm:t>
    </dgm:pt>
    <dgm:pt modelId="{1D7B9A8E-CF6E-4EA5-B6CA-92A03A73BC30}">
      <dgm:prSet phldrT="[Text]"/>
      <dgm:spPr>
        <a:solidFill>
          <a:schemeClr val="accent1">
            <a:lumMod val="20000"/>
            <a:lumOff val="80000"/>
          </a:schemeClr>
        </a:solidFill>
      </dgm:spPr>
      <dgm:t>
        <a:bodyPr/>
        <a:lstStyle/>
        <a:p>
          <a:r>
            <a:rPr lang="en-IN" dirty="0" smtClean="0"/>
            <a:t>Word </a:t>
          </a:r>
          <a:r>
            <a:rPr lang="en-IN" dirty="0" err="1" smtClean="0"/>
            <a:t>embeddings</a:t>
          </a:r>
          <a:endParaRPr lang="en-IN" dirty="0"/>
        </a:p>
      </dgm:t>
    </dgm:pt>
    <dgm:pt modelId="{CBBF015E-C5BB-4722-88EA-F91F5AD51D82}" type="parTrans" cxnId="{BCD22D6E-AFEE-47FF-A945-5E8539778100}">
      <dgm:prSet/>
      <dgm:spPr/>
      <dgm:t>
        <a:bodyPr/>
        <a:lstStyle/>
        <a:p>
          <a:endParaRPr lang="en-IN"/>
        </a:p>
      </dgm:t>
    </dgm:pt>
    <dgm:pt modelId="{BD0CDE1C-1EDC-453E-B765-5E20C84834A2}" type="sibTrans" cxnId="{BCD22D6E-AFEE-47FF-A945-5E8539778100}">
      <dgm:prSet/>
      <dgm:spPr/>
      <dgm:t>
        <a:bodyPr/>
        <a:lstStyle/>
        <a:p>
          <a:endParaRPr lang="en-IN"/>
        </a:p>
      </dgm:t>
    </dgm:pt>
    <dgm:pt modelId="{DFF2C860-3182-49EC-9B8E-B93F0227FB09}">
      <dgm:prSet phldrT="[Text]"/>
      <dgm:spPr/>
      <dgm:t>
        <a:bodyPr/>
        <a:lstStyle/>
        <a:p>
          <a:r>
            <a:rPr lang="en-US" dirty="0" smtClean="0"/>
            <a:t>TF-IDF</a:t>
          </a:r>
          <a:endParaRPr lang="en-IN" dirty="0"/>
        </a:p>
      </dgm:t>
    </dgm:pt>
    <dgm:pt modelId="{30B4804F-99D9-497F-BFAB-04774D1EF4A4}" type="parTrans" cxnId="{8ECD738A-9B1B-44C0-8BA0-63F75E163241}">
      <dgm:prSet/>
      <dgm:spPr/>
      <dgm:t>
        <a:bodyPr/>
        <a:lstStyle/>
        <a:p>
          <a:endParaRPr lang="en-IN"/>
        </a:p>
      </dgm:t>
    </dgm:pt>
    <dgm:pt modelId="{3C81EEF4-521B-4FB7-8A5D-0E142E3BCC09}" type="sibTrans" cxnId="{8ECD738A-9B1B-44C0-8BA0-63F75E163241}">
      <dgm:prSet/>
      <dgm:spPr/>
      <dgm:t>
        <a:bodyPr/>
        <a:lstStyle/>
        <a:p>
          <a:endParaRPr lang="en-IN"/>
        </a:p>
      </dgm:t>
    </dgm:pt>
    <dgm:pt modelId="{80B0B2A2-5029-4732-9B97-F4D281671617}">
      <dgm:prSet phldrT="[Text]"/>
      <dgm:spPr>
        <a:noFill/>
      </dgm:spPr>
      <dgm:t>
        <a:bodyPr/>
        <a:lstStyle/>
        <a:p>
          <a:r>
            <a:rPr lang="en-US" dirty="0" smtClean="0"/>
            <a:t>Glove</a:t>
          </a:r>
          <a:endParaRPr lang="en-IN" dirty="0"/>
        </a:p>
      </dgm:t>
    </dgm:pt>
    <dgm:pt modelId="{B823C5ED-2ED3-4ED0-BA0C-002ECE5C38B8}" type="parTrans" cxnId="{148B8B63-6663-4FC4-A890-578540A8F3CB}">
      <dgm:prSet/>
      <dgm:spPr/>
      <dgm:t>
        <a:bodyPr/>
        <a:lstStyle/>
        <a:p>
          <a:endParaRPr lang="en-IN"/>
        </a:p>
      </dgm:t>
    </dgm:pt>
    <dgm:pt modelId="{D0BE8C64-986E-4630-8512-EC7C39FF42C4}" type="sibTrans" cxnId="{148B8B63-6663-4FC4-A890-578540A8F3CB}">
      <dgm:prSet/>
      <dgm:spPr/>
      <dgm:t>
        <a:bodyPr/>
        <a:lstStyle/>
        <a:p>
          <a:endParaRPr lang="en-IN"/>
        </a:p>
      </dgm:t>
    </dgm:pt>
    <dgm:pt modelId="{3A296BB7-DE4F-4DE2-9EEA-FF18372A1132}">
      <dgm:prSet phldrT="[Text]"/>
      <dgm:spPr>
        <a:solidFill>
          <a:schemeClr val="accent1">
            <a:lumMod val="20000"/>
            <a:lumOff val="80000"/>
          </a:schemeClr>
        </a:solidFill>
      </dgm:spPr>
      <dgm:t>
        <a:bodyPr/>
        <a:lstStyle/>
        <a:p>
          <a:r>
            <a:rPr lang="en-US" dirty="0" smtClean="0"/>
            <a:t>LSTM</a:t>
          </a:r>
          <a:endParaRPr lang="en-IN" dirty="0"/>
        </a:p>
      </dgm:t>
    </dgm:pt>
    <dgm:pt modelId="{F929C5F4-1D74-45F7-9CC3-ED8E8EC07843}" type="parTrans" cxnId="{6AD20ACF-CE38-4631-A913-00F110C73456}">
      <dgm:prSet/>
      <dgm:spPr/>
      <dgm:t>
        <a:bodyPr/>
        <a:lstStyle/>
        <a:p>
          <a:endParaRPr lang="en-IN"/>
        </a:p>
      </dgm:t>
    </dgm:pt>
    <dgm:pt modelId="{36601189-C8EE-4B4F-941F-01289443F36C}" type="sibTrans" cxnId="{6AD20ACF-CE38-4631-A913-00F110C73456}">
      <dgm:prSet/>
      <dgm:spPr/>
      <dgm:t>
        <a:bodyPr/>
        <a:lstStyle/>
        <a:p>
          <a:endParaRPr lang="en-IN"/>
        </a:p>
      </dgm:t>
    </dgm:pt>
    <dgm:pt modelId="{53EB1E6B-5522-47BD-BD46-50496170C1F2}">
      <dgm:prSet phldrT="[Text]"/>
      <dgm:spPr>
        <a:solidFill>
          <a:schemeClr val="accent1">
            <a:lumMod val="20000"/>
            <a:lumOff val="80000"/>
          </a:schemeClr>
        </a:solidFill>
      </dgm:spPr>
      <dgm:t>
        <a:bodyPr/>
        <a:lstStyle/>
        <a:p>
          <a:r>
            <a:rPr lang="en-US" dirty="0" smtClean="0"/>
            <a:t>BERT</a:t>
          </a:r>
          <a:endParaRPr lang="en-IN" dirty="0"/>
        </a:p>
      </dgm:t>
    </dgm:pt>
    <dgm:pt modelId="{16883C36-D776-4C84-AAB7-5BFC63BB85C6}" type="parTrans" cxnId="{00E0C0C5-9D62-41A7-A8E2-7D336DD7D625}">
      <dgm:prSet/>
      <dgm:spPr/>
      <dgm:t>
        <a:bodyPr/>
        <a:lstStyle/>
        <a:p>
          <a:endParaRPr lang="en-IN"/>
        </a:p>
      </dgm:t>
    </dgm:pt>
    <dgm:pt modelId="{A7C23385-7FD5-407C-B8E4-C6FD547ABE46}" type="sibTrans" cxnId="{00E0C0C5-9D62-41A7-A8E2-7D336DD7D625}">
      <dgm:prSet/>
      <dgm:spPr/>
      <dgm:t>
        <a:bodyPr/>
        <a:lstStyle/>
        <a:p>
          <a:endParaRPr lang="en-IN"/>
        </a:p>
      </dgm:t>
    </dgm:pt>
    <dgm:pt modelId="{9AD2C4E4-C0CF-4713-90EA-489738DDCD72}" type="pres">
      <dgm:prSet presAssocID="{6E612F29-F8F0-414A-B40F-9CA94C309155}" presName="Name0" presStyleCnt="0">
        <dgm:presLayoutVars>
          <dgm:chMax val="1"/>
          <dgm:dir/>
          <dgm:animLvl val="ctr"/>
          <dgm:resizeHandles val="exact"/>
        </dgm:presLayoutVars>
      </dgm:prSet>
      <dgm:spPr/>
      <dgm:t>
        <a:bodyPr/>
        <a:lstStyle/>
        <a:p>
          <a:endParaRPr lang="en-IN"/>
        </a:p>
      </dgm:t>
    </dgm:pt>
    <dgm:pt modelId="{A8B47EC7-C497-4168-AE74-9C6FCB7650D5}" type="pres">
      <dgm:prSet presAssocID="{4EEA3236-E6F3-4FAD-ADE1-BB8453759A3B}" presName="centerShape" presStyleLbl="node0" presStyleIdx="0" presStyleCnt="1"/>
      <dgm:spPr/>
      <dgm:t>
        <a:bodyPr/>
        <a:lstStyle/>
        <a:p>
          <a:endParaRPr lang="en-IN"/>
        </a:p>
      </dgm:t>
    </dgm:pt>
    <dgm:pt modelId="{CE143632-7410-4B89-A6A2-1B493F2A451A}" type="pres">
      <dgm:prSet presAssocID="{CBBF015E-C5BB-4722-88EA-F91F5AD51D82}" presName="parTrans" presStyleLbl="sibTrans2D1" presStyleIdx="0" presStyleCnt="5"/>
      <dgm:spPr/>
      <dgm:t>
        <a:bodyPr/>
        <a:lstStyle/>
        <a:p>
          <a:endParaRPr lang="en-IN"/>
        </a:p>
      </dgm:t>
    </dgm:pt>
    <dgm:pt modelId="{49AFE24A-53A5-4299-863D-A42261F7B545}" type="pres">
      <dgm:prSet presAssocID="{CBBF015E-C5BB-4722-88EA-F91F5AD51D82}" presName="connectorText" presStyleLbl="sibTrans2D1" presStyleIdx="0" presStyleCnt="5"/>
      <dgm:spPr/>
      <dgm:t>
        <a:bodyPr/>
        <a:lstStyle/>
        <a:p>
          <a:endParaRPr lang="en-IN"/>
        </a:p>
      </dgm:t>
    </dgm:pt>
    <dgm:pt modelId="{6D3474AA-9C4C-4F9B-8AB9-2038E7E52F0A}" type="pres">
      <dgm:prSet presAssocID="{1D7B9A8E-CF6E-4EA5-B6CA-92A03A73BC30}" presName="node" presStyleLbl="node1" presStyleIdx="0" presStyleCnt="5">
        <dgm:presLayoutVars>
          <dgm:bulletEnabled val="1"/>
        </dgm:presLayoutVars>
      </dgm:prSet>
      <dgm:spPr/>
      <dgm:t>
        <a:bodyPr/>
        <a:lstStyle/>
        <a:p>
          <a:endParaRPr lang="en-IN"/>
        </a:p>
      </dgm:t>
    </dgm:pt>
    <dgm:pt modelId="{209C94AC-EE37-427D-ACEB-77F32E4ABF2A}" type="pres">
      <dgm:prSet presAssocID="{30B4804F-99D9-497F-BFAB-04774D1EF4A4}" presName="parTrans" presStyleLbl="sibTrans2D1" presStyleIdx="1" presStyleCnt="5"/>
      <dgm:spPr/>
      <dgm:t>
        <a:bodyPr/>
        <a:lstStyle/>
        <a:p>
          <a:endParaRPr lang="en-IN"/>
        </a:p>
      </dgm:t>
    </dgm:pt>
    <dgm:pt modelId="{710F9648-E9A9-497D-98B2-22C72556F76D}" type="pres">
      <dgm:prSet presAssocID="{30B4804F-99D9-497F-BFAB-04774D1EF4A4}" presName="connectorText" presStyleLbl="sibTrans2D1" presStyleIdx="1" presStyleCnt="5"/>
      <dgm:spPr/>
      <dgm:t>
        <a:bodyPr/>
        <a:lstStyle/>
        <a:p>
          <a:endParaRPr lang="en-IN"/>
        </a:p>
      </dgm:t>
    </dgm:pt>
    <dgm:pt modelId="{07D1B31A-987C-4810-8581-BD011AB960C4}" type="pres">
      <dgm:prSet presAssocID="{DFF2C860-3182-49EC-9B8E-B93F0227FB09}" presName="node" presStyleLbl="node1" presStyleIdx="1" presStyleCnt="5">
        <dgm:presLayoutVars>
          <dgm:bulletEnabled val="1"/>
        </dgm:presLayoutVars>
      </dgm:prSet>
      <dgm:spPr/>
      <dgm:t>
        <a:bodyPr/>
        <a:lstStyle/>
        <a:p>
          <a:endParaRPr lang="en-IN"/>
        </a:p>
      </dgm:t>
    </dgm:pt>
    <dgm:pt modelId="{CF3DF51F-6B95-49AA-B1C0-331473203B43}" type="pres">
      <dgm:prSet presAssocID="{B823C5ED-2ED3-4ED0-BA0C-002ECE5C38B8}" presName="parTrans" presStyleLbl="sibTrans2D1" presStyleIdx="2" presStyleCnt="5"/>
      <dgm:spPr/>
      <dgm:t>
        <a:bodyPr/>
        <a:lstStyle/>
        <a:p>
          <a:endParaRPr lang="en-IN"/>
        </a:p>
      </dgm:t>
    </dgm:pt>
    <dgm:pt modelId="{1E670D42-C2BE-4F8B-811E-6B79AF131410}" type="pres">
      <dgm:prSet presAssocID="{B823C5ED-2ED3-4ED0-BA0C-002ECE5C38B8}" presName="connectorText" presStyleLbl="sibTrans2D1" presStyleIdx="2" presStyleCnt="5"/>
      <dgm:spPr/>
      <dgm:t>
        <a:bodyPr/>
        <a:lstStyle/>
        <a:p>
          <a:endParaRPr lang="en-IN"/>
        </a:p>
      </dgm:t>
    </dgm:pt>
    <dgm:pt modelId="{11837422-F25F-4D52-B1FF-A38175ADAF36}" type="pres">
      <dgm:prSet presAssocID="{80B0B2A2-5029-4732-9B97-F4D281671617}" presName="node" presStyleLbl="node1" presStyleIdx="2" presStyleCnt="5">
        <dgm:presLayoutVars>
          <dgm:bulletEnabled val="1"/>
        </dgm:presLayoutVars>
      </dgm:prSet>
      <dgm:spPr/>
      <dgm:t>
        <a:bodyPr/>
        <a:lstStyle/>
        <a:p>
          <a:endParaRPr lang="en-IN"/>
        </a:p>
      </dgm:t>
    </dgm:pt>
    <dgm:pt modelId="{CAD68545-A331-4B0D-954D-200C472C8DE6}" type="pres">
      <dgm:prSet presAssocID="{F929C5F4-1D74-45F7-9CC3-ED8E8EC07843}" presName="parTrans" presStyleLbl="sibTrans2D1" presStyleIdx="3" presStyleCnt="5"/>
      <dgm:spPr/>
      <dgm:t>
        <a:bodyPr/>
        <a:lstStyle/>
        <a:p>
          <a:endParaRPr lang="en-IN"/>
        </a:p>
      </dgm:t>
    </dgm:pt>
    <dgm:pt modelId="{D821521F-4F41-4BE1-A89A-9531ABEE90D9}" type="pres">
      <dgm:prSet presAssocID="{F929C5F4-1D74-45F7-9CC3-ED8E8EC07843}" presName="connectorText" presStyleLbl="sibTrans2D1" presStyleIdx="3" presStyleCnt="5"/>
      <dgm:spPr/>
      <dgm:t>
        <a:bodyPr/>
        <a:lstStyle/>
        <a:p>
          <a:endParaRPr lang="en-IN"/>
        </a:p>
      </dgm:t>
    </dgm:pt>
    <dgm:pt modelId="{35CC144E-AA70-4B81-B994-823BE7FB7A14}" type="pres">
      <dgm:prSet presAssocID="{3A296BB7-DE4F-4DE2-9EEA-FF18372A1132}" presName="node" presStyleLbl="node1" presStyleIdx="3" presStyleCnt="5">
        <dgm:presLayoutVars>
          <dgm:bulletEnabled val="1"/>
        </dgm:presLayoutVars>
      </dgm:prSet>
      <dgm:spPr/>
      <dgm:t>
        <a:bodyPr/>
        <a:lstStyle/>
        <a:p>
          <a:endParaRPr lang="en-IN"/>
        </a:p>
      </dgm:t>
    </dgm:pt>
    <dgm:pt modelId="{A329EFE4-40CD-4665-B083-C22F29EEB7E6}" type="pres">
      <dgm:prSet presAssocID="{16883C36-D776-4C84-AAB7-5BFC63BB85C6}" presName="parTrans" presStyleLbl="sibTrans2D1" presStyleIdx="4" presStyleCnt="5"/>
      <dgm:spPr/>
      <dgm:t>
        <a:bodyPr/>
        <a:lstStyle/>
        <a:p>
          <a:endParaRPr lang="en-IN"/>
        </a:p>
      </dgm:t>
    </dgm:pt>
    <dgm:pt modelId="{AE4B09F4-82F0-4488-B0E1-9938AA9051D5}" type="pres">
      <dgm:prSet presAssocID="{16883C36-D776-4C84-AAB7-5BFC63BB85C6}" presName="connectorText" presStyleLbl="sibTrans2D1" presStyleIdx="4" presStyleCnt="5"/>
      <dgm:spPr/>
      <dgm:t>
        <a:bodyPr/>
        <a:lstStyle/>
        <a:p>
          <a:endParaRPr lang="en-IN"/>
        </a:p>
      </dgm:t>
    </dgm:pt>
    <dgm:pt modelId="{9AC4CF2C-EAFF-462C-A6B4-70B07DCFB249}" type="pres">
      <dgm:prSet presAssocID="{53EB1E6B-5522-47BD-BD46-50496170C1F2}" presName="node" presStyleLbl="node1" presStyleIdx="4" presStyleCnt="5">
        <dgm:presLayoutVars>
          <dgm:bulletEnabled val="1"/>
        </dgm:presLayoutVars>
      </dgm:prSet>
      <dgm:spPr/>
      <dgm:t>
        <a:bodyPr/>
        <a:lstStyle/>
        <a:p>
          <a:endParaRPr lang="en-IN"/>
        </a:p>
      </dgm:t>
    </dgm:pt>
  </dgm:ptLst>
  <dgm:cxnLst>
    <dgm:cxn modelId="{E16DE351-6CC2-4912-9230-F4C66F9281DD}" type="presOf" srcId="{53EB1E6B-5522-47BD-BD46-50496170C1F2}" destId="{9AC4CF2C-EAFF-462C-A6B4-70B07DCFB249}" srcOrd="0" destOrd="0" presId="urn:microsoft.com/office/officeart/2005/8/layout/radial5"/>
    <dgm:cxn modelId="{6AD20ACF-CE38-4631-A913-00F110C73456}" srcId="{4EEA3236-E6F3-4FAD-ADE1-BB8453759A3B}" destId="{3A296BB7-DE4F-4DE2-9EEA-FF18372A1132}" srcOrd="3" destOrd="0" parTransId="{F929C5F4-1D74-45F7-9CC3-ED8E8EC07843}" sibTransId="{36601189-C8EE-4B4F-941F-01289443F36C}"/>
    <dgm:cxn modelId="{148B8B63-6663-4FC4-A890-578540A8F3CB}" srcId="{4EEA3236-E6F3-4FAD-ADE1-BB8453759A3B}" destId="{80B0B2A2-5029-4732-9B97-F4D281671617}" srcOrd="2" destOrd="0" parTransId="{B823C5ED-2ED3-4ED0-BA0C-002ECE5C38B8}" sibTransId="{D0BE8C64-986E-4630-8512-EC7C39FF42C4}"/>
    <dgm:cxn modelId="{E084D1F0-6597-44C3-9E6F-FB5C7BE5DB1D}" type="presOf" srcId="{6E612F29-F8F0-414A-B40F-9CA94C309155}" destId="{9AD2C4E4-C0CF-4713-90EA-489738DDCD72}" srcOrd="0" destOrd="0" presId="urn:microsoft.com/office/officeart/2005/8/layout/radial5"/>
    <dgm:cxn modelId="{BCD22D6E-AFEE-47FF-A945-5E8539778100}" srcId="{4EEA3236-E6F3-4FAD-ADE1-BB8453759A3B}" destId="{1D7B9A8E-CF6E-4EA5-B6CA-92A03A73BC30}" srcOrd="0" destOrd="0" parTransId="{CBBF015E-C5BB-4722-88EA-F91F5AD51D82}" sibTransId="{BD0CDE1C-1EDC-453E-B765-5E20C84834A2}"/>
    <dgm:cxn modelId="{1324F348-661B-41FD-B850-3280B1DE6214}" type="presOf" srcId="{B823C5ED-2ED3-4ED0-BA0C-002ECE5C38B8}" destId="{CF3DF51F-6B95-49AA-B1C0-331473203B43}" srcOrd="0" destOrd="0" presId="urn:microsoft.com/office/officeart/2005/8/layout/radial5"/>
    <dgm:cxn modelId="{8CAAACD3-C6F3-45F2-B285-C3DCA338D098}" type="presOf" srcId="{DFF2C860-3182-49EC-9B8E-B93F0227FB09}" destId="{07D1B31A-987C-4810-8581-BD011AB960C4}" srcOrd="0" destOrd="0" presId="urn:microsoft.com/office/officeart/2005/8/layout/radial5"/>
    <dgm:cxn modelId="{ECC3DCF6-667E-4ADB-A02C-6ED12AB68C94}" type="presOf" srcId="{30B4804F-99D9-497F-BFAB-04774D1EF4A4}" destId="{209C94AC-EE37-427D-ACEB-77F32E4ABF2A}" srcOrd="0" destOrd="0" presId="urn:microsoft.com/office/officeart/2005/8/layout/radial5"/>
    <dgm:cxn modelId="{5B1C5122-E3D1-4073-94DC-C8B8541BD1AA}" type="presOf" srcId="{30B4804F-99D9-497F-BFAB-04774D1EF4A4}" destId="{710F9648-E9A9-497D-98B2-22C72556F76D}" srcOrd="1" destOrd="0" presId="urn:microsoft.com/office/officeart/2005/8/layout/radial5"/>
    <dgm:cxn modelId="{D73C2746-C347-48AE-AADD-856540D0CBE2}" type="presOf" srcId="{CBBF015E-C5BB-4722-88EA-F91F5AD51D82}" destId="{CE143632-7410-4B89-A6A2-1B493F2A451A}" srcOrd="0" destOrd="0" presId="urn:microsoft.com/office/officeart/2005/8/layout/radial5"/>
    <dgm:cxn modelId="{71F03437-7555-4CC0-A7EC-8930ECDC3D2C}" type="presOf" srcId="{CBBF015E-C5BB-4722-88EA-F91F5AD51D82}" destId="{49AFE24A-53A5-4299-863D-A42261F7B545}" srcOrd="1" destOrd="0" presId="urn:microsoft.com/office/officeart/2005/8/layout/radial5"/>
    <dgm:cxn modelId="{43C15B8D-70E4-4D8B-AADA-6B57EF58AC0B}" type="presOf" srcId="{1D7B9A8E-CF6E-4EA5-B6CA-92A03A73BC30}" destId="{6D3474AA-9C4C-4F9B-8AB9-2038E7E52F0A}" srcOrd="0" destOrd="0" presId="urn:microsoft.com/office/officeart/2005/8/layout/radial5"/>
    <dgm:cxn modelId="{E731B1C0-EB0F-4B22-AC7C-9B5CB6145ACB}" type="presOf" srcId="{4EEA3236-E6F3-4FAD-ADE1-BB8453759A3B}" destId="{A8B47EC7-C497-4168-AE74-9C6FCB7650D5}" srcOrd="0" destOrd="0" presId="urn:microsoft.com/office/officeart/2005/8/layout/radial5"/>
    <dgm:cxn modelId="{0CA7081B-A0EB-4D19-B3EA-F4B47EA1E3B1}" type="presOf" srcId="{16883C36-D776-4C84-AAB7-5BFC63BB85C6}" destId="{AE4B09F4-82F0-4488-B0E1-9938AA9051D5}" srcOrd="1" destOrd="0" presId="urn:microsoft.com/office/officeart/2005/8/layout/radial5"/>
    <dgm:cxn modelId="{16434FDB-F02F-4C31-97D8-049193F5F975}" type="presOf" srcId="{F929C5F4-1D74-45F7-9CC3-ED8E8EC07843}" destId="{D821521F-4F41-4BE1-A89A-9531ABEE90D9}" srcOrd="1" destOrd="0" presId="urn:microsoft.com/office/officeart/2005/8/layout/radial5"/>
    <dgm:cxn modelId="{75B45C69-8FE8-4CCE-92A2-17E7FBBEC902}" type="presOf" srcId="{B823C5ED-2ED3-4ED0-BA0C-002ECE5C38B8}" destId="{1E670D42-C2BE-4F8B-811E-6B79AF131410}" srcOrd="1" destOrd="0" presId="urn:microsoft.com/office/officeart/2005/8/layout/radial5"/>
    <dgm:cxn modelId="{EBAC83E8-7CB3-4F2D-A760-BB1724746C93}" srcId="{6E612F29-F8F0-414A-B40F-9CA94C309155}" destId="{4EEA3236-E6F3-4FAD-ADE1-BB8453759A3B}" srcOrd="0" destOrd="0" parTransId="{29848B25-9390-4E8A-82A4-CE5AE935E0D4}" sibTransId="{898794B4-0477-4EF3-8AEE-02C145340DBC}"/>
    <dgm:cxn modelId="{8ECD738A-9B1B-44C0-8BA0-63F75E163241}" srcId="{4EEA3236-E6F3-4FAD-ADE1-BB8453759A3B}" destId="{DFF2C860-3182-49EC-9B8E-B93F0227FB09}" srcOrd="1" destOrd="0" parTransId="{30B4804F-99D9-497F-BFAB-04774D1EF4A4}" sibTransId="{3C81EEF4-521B-4FB7-8A5D-0E142E3BCC09}"/>
    <dgm:cxn modelId="{6773112A-D432-4BEF-9750-E926C9218116}" type="presOf" srcId="{3A296BB7-DE4F-4DE2-9EEA-FF18372A1132}" destId="{35CC144E-AA70-4B81-B994-823BE7FB7A14}" srcOrd="0" destOrd="0" presId="urn:microsoft.com/office/officeart/2005/8/layout/radial5"/>
    <dgm:cxn modelId="{1EB2DD57-C4CA-4998-BB5B-D123DE1EE82F}" type="presOf" srcId="{16883C36-D776-4C84-AAB7-5BFC63BB85C6}" destId="{A329EFE4-40CD-4665-B083-C22F29EEB7E6}" srcOrd="0" destOrd="0" presId="urn:microsoft.com/office/officeart/2005/8/layout/radial5"/>
    <dgm:cxn modelId="{1D4C3202-4C9F-4060-8D6B-78CB13465292}" type="presOf" srcId="{80B0B2A2-5029-4732-9B97-F4D281671617}" destId="{11837422-F25F-4D52-B1FF-A38175ADAF36}" srcOrd="0" destOrd="0" presId="urn:microsoft.com/office/officeart/2005/8/layout/radial5"/>
    <dgm:cxn modelId="{B1A56ABC-FA9A-4F15-9D55-C74C220CDC06}" type="presOf" srcId="{F929C5F4-1D74-45F7-9CC3-ED8E8EC07843}" destId="{CAD68545-A331-4B0D-954D-200C472C8DE6}" srcOrd="0" destOrd="0" presId="urn:microsoft.com/office/officeart/2005/8/layout/radial5"/>
    <dgm:cxn modelId="{00E0C0C5-9D62-41A7-A8E2-7D336DD7D625}" srcId="{4EEA3236-E6F3-4FAD-ADE1-BB8453759A3B}" destId="{53EB1E6B-5522-47BD-BD46-50496170C1F2}" srcOrd="4" destOrd="0" parTransId="{16883C36-D776-4C84-AAB7-5BFC63BB85C6}" sibTransId="{A7C23385-7FD5-407C-B8E4-C6FD547ABE46}"/>
    <dgm:cxn modelId="{75E33952-8D04-4538-8F7B-C986D8BDEE53}" type="presParOf" srcId="{9AD2C4E4-C0CF-4713-90EA-489738DDCD72}" destId="{A8B47EC7-C497-4168-AE74-9C6FCB7650D5}" srcOrd="0" destOrd="0" presId="urn:microsoft.com/office/officeart/2005/8/layout/radial5"/>
    <dgm:cxn modelId="{0B6B12F8-0549-4B89-8192-F7C33F00BEA5}" type="presParOf" srcId="{9AD2C4E4-C0CF-4713-90EA-489738DDCD72}" destId="{CE143632-7410-4B89-A6A2-1B493F2A451A}" srcOrd="1" destOrd="0" presId="urn:microsoft.com/office/officeart/2005/8/layout/radial5"/>
    <dgm:cxn modelId="{D1551F81-B4D0-4130-8EEF-53C7D362E067}" type="presParOf" srcId="{CE143632-7410-4B89-A6A2-1B493F2A451A}" destId="{49AFE24A-53A5-4299-863D-A42261F7B545}" srcOrd="0" destOrd="0" presId="urn:microsoft.com/office/officeart/2005/8/layout/radial5"/>
    <dgm:cxn modelId="{BAEDD379-7C61-4C55-875B-B9576AEB8886}" type="presParOf" srcId="{9AD2C4E4-C0CF-4713-90EA-489738DDCD72}" destId="{6D3474AA-9C4C-4F9B-8AB9-2038E7E52F0A}" srcOrd="2" destOrd="0" presId="urn:microsoft.com/office/officeart/2005/8/layout/radial5"/>
    <dgm:cxn modelId="{EEE481A0-F344-4FF2-8C15-415655587166}" type="presParOf" srcId="{9AD2C4E4-C0CF-4713-90EA-489738DDCD72}" destId="{209C94AC-EE37-427D-ACEB-77F32E4ABF2A}" srcOrd="3" destOrd="0" presId="urn:microsoft.com/office/officeart/2005/8/layout/radial5"/>
    <dgm:cxn modelId="{01EC416D-4511-4371-B59D-D5314E4CF3DA}" type="presParOf" srcId="{209C94AC-EE37-427D-ACEB-77F32E4ABF2A}" destId="{710F9648-E9A9-497D-98B2-22C72556F76D}" srcOrd="0" destOrd="0" presId="urn:microsoft.com/office/officeart/2005/8/layout/radial5"/>
    <dgm:cxn modelId="{D648F570-8E85-4970-A402-385C130C0124}" type="presParOf" srcId="{9AD2C4E4-C0CF-4713-90EA-489738DDCD72}" destId="{07D1B31A-987C-4810-8581-BD011AB960C4}" srcOrd="4" destOrd="0" presId="urn:microsoft.com/office/officeart/2005/8/layout/radial5"/>
    <dgm:cxn modelId="{FB406A55-4E64-4CE7-9EBE-04DAD726D65E}" type="presParOf" srcId="{9AD2C4E4-C0CF-4713-90EA-489738DDCD72}" destId="{CF3DF51F-6B95-49AA-B1C0-331473203B43}" srcOrd="5" destOrd="0" presId="urn:microsoft.com/office/officeart/2005/8/layout/radial5"/>
    <dgm:cxn modelId="{07C647CF-7E04-4D12-8F74-76A6388F521C}" type="presParOf" srcId="{CF3DF51F-6B95-49AA-B1C0-331473203B43}" destId="{1E670D42-C2BE-4F8B-811E-6B79AF131410}" srcOrd="0" destOrd="0" presId="urn:microsoft.com/office/officeart/2005/8/layout/radial5"/>
    <dgm:cxn modelId="{D152E192-B5F5-41F0-93B3-179D3228C921}" type="presParOf" srcId="{9AD2C4E4-C0CF-4713-90EA-489738DDCD72}" destId="{11837422-F25F-4D52-B1FF-A38175ADAF36}" srcOrd="6" destOrd="0" presId="urn:microsoft.com/office/officeart/2005/8/layout/radial5"/>
    <dgm:cxn modelId="{8F60F971-5950-44BD-ADF3-BCB902046163}" type="presParOf" srcId="{9AD2C4E4-C0CF-4713-90EA-489738DDCD72}" destId="{CAD68545-A331-4B0D-954D-200C472C8DE6}" srcOrd="7" destOrd="0" presId="urn:microsoft.com/office/officeart/2005/8/layout/radial5"/>
    <dgm:cxn modelId="{7FBE117B-AED1-47E7-BCF4-EAC2B3266CF8}" type="presParOf" srcId="{CAD68545-A331-4B0D-954D-200C472C8DE6}" destId="{D821521F-4F41-4BE1-A89A-9531ABEE90D9}" srcOrd="0" destOrd="0" presId="urn:microsoft.com/office/officeart/2005/8/layout/radial5"/>
    <dgm:cxn modelId="{627E6B97-DAE7-455B-9E94-D163458E76FB}" type="presParOf" srcId="{9AD2C4E4-C0CF-4713-90EA-489738DDCD72}" destId="{35CC144E-AA70-4B81-B994-823BE7FB7A14}" srcOrd="8" destOrd="0" presId="urn:microsoft.com/office/officeart/2005/8/layout/radial5"/>
    <dgm:cxn modelId="{14E7A569-10AC-4101-B2AF-CB6C83C2CACF}" type="presParOf" srcId="{9AD2C4E4-C0CF-4713-90EA-489738DDCD72}" destId="{A329EFE4-40CD-4665-B083-C22F29EEB7E6}" srcOrd="9" destOrd="0" presId="urn:microsoft.com/office/officeart/2005/8/layout/radial5"/>
    <dgm:cxn modelId="{D2DDCA9E-3DF2-4396-A7E2-DFD989E224C7}" type="presParOf" srcId="{A329EFE4-40CD-4665-B083-C22F29EEB7E6}" destId="{AE4B09F4-82F0-4488-B0E1-9938AA9051D5}" srcOrd="0" destOrd="0" presId="urn:microsoft.com/office/officeart/2005/8/layout/radial5"/>
    <dgm:cxn modelId="{7414580E-148F-45DD-B6D0-B7FDE8D5B8B0}" type="presParOf" srcId="{9AD2C4E4-C0CF-4713-90EA-489738DDCD72}" destId="{9AC4CF2C-EAFF-462C-A6B4-70B07DCFB249}" srcOrd="10" destOrd="0" presId="urn:microsoft.com/office/officeart/2005/8/layout/radial5"/>
  </dgm:cxnLst>
  <dgm:bg/>
  <dgm:whole/>
  <dgm:extLst>
    <a:ext uri="{C62137D5-CB1D-491B-B009-E17868A290BF}">
      <dgm14:recolorImg xmlns:dgm14="http://schemas.microsoft.com/office/drawing/2010/diagram" xmlns="" val="1"/>
    </a:ex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695D0E-D9C1-4D9E-A172-85286084918D}" type="doc">
      <dgm:prSet loTypeId="urn:microsoft.com/office/officeart/2008/layout/VerticalCurvedList" loCatId="list" qsTypeId="urn:microsoft.com/office/officeart/2005/8/quickstyle/simple1" qsCatId="simple" csTypeId="urn:microsoft.com/office/officeart/2005/8/colors/accent0_2" csCatId="mainScheme" phldr="1"/>
      <dgm:spPr/>
      <dgm:t>
        <a:bodyPr/>
        <a:lstStyle/>
        <a:p>
          <a:endParaRPr lang="en-IN"/>
        </a:p>
      </dgm:t>
    </dgm:pt>
    <dgm:pt modelId="{0E1E0231-8830-474F-8C9B-5FD428D80367}">
      <dgm:prSet phldrT="[Text]"/>
      <dgm:spPr>
        <a:solidFill>
          <a:schemeClr val="accent1">
            <a:lumMod val="20000"/>
            <a:lumOff val="80000"/>
          </a:schemeClr>
        </a:solidFill>
      </dgm:spPr>
      <dgm:t>
        <a:bodyPr/>
        <a:lstStyle/>
        <a:p>
          <a:r>
            <a:rPr lang="en-US" dirty="0" smtClean="0"/>
            <a:t>Spacy</a:t>
          </a:r>
          <a:endParaRPr lang="en-IN" dirty="0"/>
        </a:p>
      </dgm:t>
    </dgm:pt>
    <dgm:pt modelId="{DBB3D580-0573-4B88-904D-CA3161D99A9C}" type="parTrans" cxnId="{1CBFF7CF-628D-406C-AEB3-5E40AA85119E}">
      <dgm:prSet/>
      <dgm:spPr/>
      <dgm:t>
        <a:bodyPr/>
        <a:lstStyle/>
        <a:p>
          <a:endParaRPr lang="en-IN"/>
        </a:p>
      </dgm:t>
    </dgm:pt>
    <dgm:pt modelId="{9EA29CF2-4A87-4533-9315-3C8D710655CE}" type="sibTrans" cxnId="{1CBFF7CF-628D-406C-AEB3-5E40AA85119E}">
      <dgm:prSet/>
      <dgm:spPr/>
      <dgm:t>
        <a:bodyPr/>
        <a:lstStyle/>
        <a:p>
          <a:endParaRPr lang="en-IN"/>
        </a:p>
      </dgm:t>
    </dgm:pt>
    <dgm:pt modelId="{CF1BA3B6-0A85-472E-8702-ADEC9915CC5D}">
      <dgm:prSet phldrT="[Text]"/>
      <dgm:spPr>
        <a:solidFill>
          <a:schemeClr val="accent1">
            <a:lumMod val="20000"/>
            <a:lumOff val="80000"/>
          </a:schemeClr>
        </a:solidFill>
      </dgm:spPr>
      <dgm:t>
        <a:bodyPr/>
        <a:lstStyle/>
        <a:p>
          <a:r>
            <a:rPr lang="en-IN" dirty="0" smtClean="0"/>
            <a:t>Simple Transformers</a:t>
          </a:r>
          <a:endParaRPr lang="en-IN" dirty="0"/>
        </a:p>
      </dgm:t>
    </dgm:pt>
    <dgm:pt modelId="{7EB5C188-3557-425D-997D-D5538558297D}" type="parTrans" cxnId="{5FDEC7D5-91C2-471E-9B59-769010B35C94}">
      <dgm:prSet/>
      <dgm:spPr/>
      <dgm:t>
        <a:bodyPr/>
        <a:lstStyle/>
        <a:p>
          <a:endParaRPr lang="en-IN"/>
        </a:p>
      </dgm:t>
    </dgm:pt>
    <dgm:pt modelId="{40CF5634-EEB1-4382-B040-19470CBF3BBD}" type="sibTrans" cxnId="{5FDEC7D5-91C2-471E-9B59-769010B35C94}">
      <dgm:prSet/>
      <dgm:spPr/>
      <dgm:t>
        <a:bodyPr/>
        <a:lstStyle/>
        <a:p>
          <a:endParaRPr lang="en-IN"/>
        </a:p>
      </dgm:t>
    </dgm:pt>
    <dgm:pt modelId="{F7C4F34D-3862-4819-8D3B-8936BD50F7AE}">
      <dgm:prSet phldrT="[Text]"/>
      <dgm:spPr>
        <a:solidFill>
          <a:schemeClr val="accent1">
            <a:lumMod val="20000"/>
            <a:lumOff val="80000"/>
          </a:schemeClr>
        </a:solidFill>
      </dgm:spPr>
      <dgm:t>
        <a:bodyPr/>
        <a:lstStyle/>
        <a:p>
          <a:r>
            <a:rPr lang="en-IN" dirty="0" err="1" smtClean="0"/>
            <a:t>Keras</a:t>
          </a:r>
          <a:r>
            <a:rPr lang="en-IN" dirty="0" smtClean="0"/>
            <a:t> </a:t>
          </a:r>
          <a:r>
            <a:rPr lang="en-IN" dirty="0" err="1" smtClean="0"/>
            <a:t>Tensorflow</a:t>
          </a:r>
          <a:endParaRPr lang="en-IN" dirty="0"/>
        </a:p>
      </dgm:t>
    </dgm:pt>
    <dgm:pt modelId="{57582E10-5D2B-456D-AF92-6EE87EC38BF7}" type="parTrans" cxnId="{CB4C01B6-F3FA-4B72-934B-D9FA6828CA71}">
      <dgm:prSet/>
      <dgm:spPr/>
      <dgm:t>
        <a:bodyPr/>
        <a:lstStyle/>
        <a:p>
          <a:endParaRPr lang="en-IN"/>
        </a:p>
      </dgm:t>
    </dgm:pt>
    <dgm:pt modelId="{23326793-F3C9-4967-ACA0-C8FF2B9F9899}" type="sibTrans" cxnId="{CB4C01B6-F3FA-4B72-934B-D9FA6828CA71}">
      <dgm:prSet/>
      <dgm:spPr/>
      <dgm:t>
        <a:bodyPr/>
        <a:lstStyle/>
        <a:p>
          <a:endParaRPr lang="en-IN"/>
        </a:p>
      </dgm:t>
    </dgm:pt>
    <dgm:pt modelId="{476083EA-96C2-4576-8177-7BB1A779998F}" type="pres">
      <dgm:prSet presAssocID="{F0695D0E-D9C1-4D9E-A172-85286084918D}" presName="Name0" presStyleCnt="0">
        <dgm:presLayoutVars>
          <dgm:chMax val="7"/>
          <dgm:chPref val="7"/>
          <dgm:dir/>
        </dgm:presLayoutVars>
      </dgm:prSet>
      <dgm:spPr/>
      <dgm:t>
        <a:bodyPr/>
        <a:lstStyle/>
        <a:p>
          <a:endParaRPr lang="en-US"/>
        </a:p>
      </dgm:t>
    </dgm:pt>
    <dgm:pt modelId="{9F8CE391-F6FA-45BC-960A-83A5B9D674D3}" type="pres">
      <dgm:prSet presAssocID="{F0695D0E-D9C1-4D9E-A172-85286084918D}" presName="Name1" presStyleCnt="0"/>
      <dgm:spPr/>
    </dgm:pt>
    <dgm:pt modelId="{7492ED67-5D2D-4014-81B0-C4B5CE6A943B}" type="pres">
      <dgm:prSet presAssocID="{F0695D0E-D9C1-4D9E-A172-85286084918D}" presName="cycle" presStyleCnt="0"/>
      <dgm:spPr/>
    </dgm:pt>
    <dgm:pt modelId="{9AFB552B-DBC7-44AD-9D13-2E32BE070419}" type="pres">
      <dgm:prSet presAssocID="{F0695D0E-D9C1-4D9E-A172-85286084918D}" presName="srcNode" presStyleLbl="node1" presStyleIdx="0" presStyleCnt="3"/>
      <dgm:spPr/>
    </dgm:pt>
    <dgm:pt modelId="{71A15DFF-A955-49FA-8673-4F20F82699D2}" type="pres">
      <dgm:prSet presAssocID="{F0695D0E-D9C1-4D9E-A172-85286084918D}" presName="conn" presStyleLbl="parChTrans1D2" presStyleIdx="0" presStyleCnt="1"/>
      <dgm:spPr/>
      <dgm:t>
        <a:bodyPr/>
        <a:lstStyle/>
        <a:p>
          <a:endParaRPr lang="en-US"/>
        </a:p>
      </dgm:t>
    </dgm:pt>
    <dgm:pt modelId="{53FFEE7C-6172-4B3B-BF04-CE0F7F5B3C52}" type="pres">
      <dgm:prSet presAssocID="{F0695D0E-D9C1-4D9E-A172-85286084918D}" presName="extraNode" presStyleLbl="node1" presStyleIdx="0" presStyleCnt="3"/>
      <dgm:spPr/>
    </dgm:pt>
    <dgm:pt modelId="{442269AC-9401-4E87-B4B6-0D0A6FEEB0E6}" type="pres">
      <dgm:prSet presAssocID="{F0695D0E-D9C1-4D9E-A172-85286084918D}" presName="dstNode" presStyleLbl="node1" presStyleIdx="0" presStyleCnt="3"/>
      <dgm:spPr/>
    </dgm:pt>
    <dgm:pt modelId="{31270B77-E2AB-42FB-8B55-CC8F4D2D25EC}" type="pres">
      <dgm:prSet presAssocID="{0E1E0231-8830-474F-8C9B-5FD428D80367}" presName="text_1" presStyleLbl="node1" presStyleIdx="0" presStyleCnt="3">
        <dgm:presLayoutVars>
          <dgm:bulletEnabled val="1"/>
        </dgm:presLayoutVars>
      </dgm:prSet>
      <dgm:spPr/>
      <dgm:t>
        <a:bodyPr/>
        <a:lstStyle/>
        <a:p>
          <a:endParaRPr lang="en-US"/>
        </a:p>
      </dgm:t>
    </dgm:pt>
    <dgm:pt modelId="{D04BDED9-A98C-4029-8E72-E0A5A0EDE07E}" type="pres">
      <dgm:prSet presAssocID="{0E1E0231-8830-474F-8C9B-5FD428D80367}" presName="accent_1" presStyleCnt="0"/>
      <dgm:spPr/>
    </dgm:pt>
    <dgm:pt modelId="{C13A0064-A5FA-468E-BE73-1473135575A8}" type="pres">
      <dgm:prSet presAssocID="{0E1E0231-8830-474F-8C9B-5FD428D80367}" presName="accentRepeatNode" presStyleLbl="solidFgAcc1" presStyleIdx="0" presStyleCnt="3"/>
      <dgm:spPr>
        <a:solidFill>
          <a:schemeClr val="accent1">
            <a:lumMod val="20000"/>
            <a:lumOff val="80000"/>
          </a:schemeClr>
        </a:solidFill>
      </dgm:spPr>
    </dgm:pt>
    <dgm:pt modelId="{AB0438ED-285D-4C8B-B75C-61331E8DE4B6}" type="pres">
      <dgm:prSet presAssocID="{CF1BA3B6-0A85-472E-8702-ADEC9915CC5D}" presName="text_2" presStyleLbl="node1" presStyleIdx="1" presStyleCnt="3">
        <dgm:presLayoutVars>
          <dgm:bulletEnabled val="1"/>
        </dgm:presLayoutVars>
      </dgm:prSet>
      <dgm:spPr/>
      <dgm:t>
        <a:bodyPr/>
        <a:lstStyle/>
        <a:p>
          <a:endParaRPr lang="en-IN"/>
        </a:p>
      </dgm:t>
    </dgm:pt>
    <dgm:pt modelId="{CC941271-287E-4A15-AF19-38624CEA514C}" type="pres">
      <dgm:prSet presAssocID="{CF1BA3B6-0A85-472E-8702-ADEC9915CC5D}" presName="accent_2" presStyleCnt="0"/>
      <dgm:spPr/>
    </dgm:pt>
    <dgm:pt modelId="{05ADBAFC-0B86-409C-A2E9-13AE297ABE42}" type="pres">
      <dgm:prSet presAssocID="{CF1BA3B6-0A85-472E-8702-ADEC9915CC5D}" presName="accentRepeatNode" presStyleLbl="solidFgAcc1" presStyleIdx="1" presStyleCnt="3"/>
      <dgm:spPr>
        <a:solidFill>
          <a:schemeClr val="accent1">
            <a:lumMod val="20000"/>
            <a:lumOff val="80000"/>
          </a:schemeClr>
        </a:solidFill>
      </dgm:spPr>
      <dgm:t>
        <a:bodyPr/>
        <a:lstStyle/>
        <a:p>
          <a:endParaRPr lang="en-IN"/>
        </a:p>
      </dgm:t>
    </dgm:pt>
    <dgm:pt modelId="{37117EEB-E0DE-4549-B23B-617ADBC66F64}" type="pres">
      <dgm:prSet presAssocID="{F7C4F34D-3862-4819-8D3B-8936BD50F7AE}" presName="text_3" presStyleLbl="node1" presStyleIdx="2" presStyleCnt="3">
        <dgm:presLayoutVars>
          <dgm:bulletEnabled val="1"/>
        </dgm:presLayoutVars>
      </dgm:prSet>
      <dgm:spPr/>
      <dgm:t>
        <a:bodyPr/>
        <a:lstStyle/>
        <a:p>
          <a:endParaRPr lang="en-US"/>
        </a:p>
      </dgm:t>
    </dgm:pt>
    <dgm:pt modelId="{1CF99FC9-893C-4849-8DF2-F45C0100D0E3}" type="pres">
      <dgm:prSet presAssocID="{F7C4F34D-3862-4819-8D3B-8936BD50F7AE}" presName="accent_3" presStyleCnt="0"/>
      <dgm:spPr/>
    </dgm:pt>
    <dgm:pt modelId="{19EFAF98-F2E1-4455-9092-B2AB9A60FC36}" type="pres">
      <dgm:prSet presAssocID="{F7C4F34D-3862-4819-8D3B-8936BD50F7AE}" presName="accentRepeatNode" presStyleLbl="solidFgAcc1" presStyleIdx="2" presStyleCnt="3"/>
      <dgm:spPr>
        <a:solidFill>
          <a:schemeClr val="accent1">
            <a:lumMod val="20000"/>
            <a:lumOff val="80000"/>
          </a:schemeClr>
        </a:solidFill>
      </dgm:spPr>
      <dgm:t>
        <a:bodyPr/>
        <a:lstStyle/>
        <a:p>
          <a:endParaRPr lang="en-IN"/>
        </a:p>
      </dgm:t>
    </dgm:pt>
  </dgm:ptLst>
  <dgm:cxnLst>
    <dgm:cxn modelId="{EC1CD02D-9E68-4A7F-BEB9-8B867501513F}" type="presOf" srcId="{9EA29CF2-4A87-4533-9315-3C8D710655CE}" destId="{71A15DFF-A955-49FA-8673-4F20F82699D2}" srcOrd="0" destOrd="0" presId="urn:microsoft.com/office/officeart/2008/layout/VerticalCurvedList"/>
    <dgm:cxn modelId="{CB4C01B6-F3FA-4B72-934B-D9FA6828CA71}" srcId="{F0695D0E-D9C1-4D9E-A172-85286084918D}" destId="{F7C4F34D-3862-4819-8D3B-8936BD50F7AE}" srcOrd="2" destOrd="0" parTransId="{57582E10-5D2B-456D-AF92-6EE87EC38BF7}" sibTransId="{23326793-F3C9-4967-ACA0-C8FF2B9F9899}"/>
    <dgm:cxn modelId="{748513F2-9437-4C4E-B89E-21146B0FB647}" type="presOf" srcId="{F0695D0E-D9C1-4D9E-A172-85286084918D}" destId="{476083EA-96C2-4576-8177-7BB1A779998F}" srcOrd="0" destOrd="0" presId="urn:microsoft.com/office/officeart/2008/layout/VerticalCurvedList"/>
    <dgm:cxn modelId="{5FDEC7D5-91C2-471E-9B59-769010B35C94}" srcId="{F0695D0E-D9C1-4D9E-A172-85286084918D}" destId="{CF1BA3B6-0A85-472E-8702-ADEC9915CC5D}" srcOrd="1" destOrd="0" parTransId="{7EB5C188-3557-425D-997D-D5538558297D}" sibTransId="{40CF5634-EEB1-4382-B040-19470CBF3BBD}"/>
    <dgm:cxn modelId="{EC38BCD5-CE6C-40A6-93BE-0A2A6A31B0D4}" type="presOf" srcId="{0E1E0231-8830-474F-8C9B-5FD428D80367}" destId="{31270B77-E2AB-42FB-8B55-CC8F4D2D25EC}" srcOrd="0" destOrd="0" presId="urn:microsoft.com/office/officeart/2008/layout/VerticalCurvedList"/>
    <dgm:cxn modelId="{1CBFF7CF-628D-406C-AEB3-5E40AA85119E}" srcId="{F0695D0E-D9C1-4D9E-A172-85286084918D}" destId="{0E1E0231-8830-474F-8C9B-5FD428D80367}" srcOrd="0" destOrd="0" parTransId="{DBB3D580-0573-4B88-904D-CA3161D99A9C}" sibTransId="{9EA29CF2-4A87-4533-9315-3C8D710655CE}"/>
    <dgm:cxn modelId="{E24A1473-A95F-474F-A8B8-34E1DED34A0D}" type="presOf" srcId="{CF1BA3B6-0A85-472E-8702-ADEC9915CC5D}" destId="{AB0438ED-285D-4C8B-B75C-61331E8DE4B6}" srcOrd="0" destOrd="0" presId="urn:microsoft.com/office/officeart/2008/layout/VerticalCurvedList"/>
    <dgm:cxn modelId="{89DEE05D-62AA-4A8A-97A9-6C8A4499F5A1}" type="presOf" srcId="{F7C4F34D-3862-4819-8D3B-8936BD50F7AE}" destId="{37117EEB-E0DE-4549-B23B-617ADBC66F64}" srcOrd="0" destOrd="0" presId="urn:microsoft.com/office/officeart/2008/layout/VerticalCurvedList"/>
    <dgm:cxn modelId="{586EDA4D-10AB-4AC7-8A8C-0FF45BB57263}" type="presParOf" srcId="{476083EA-96C2-4576-8177-7BB1A779998F}" destId="{9F8CE391-F6FA-45BC-960A-83A5B9D674D3}" srcOrd="0" destOrd="0" presId="urn:microsoft.com/office/officeart/2008/layout/VerticalCurvedList"/>
    <dgm:cxn modelId="{BDDC36AB-75ED-4B9C-8457-E806160577CD}" type="presParOf" srcId="{9F8CE391-F6FA-45BC-960A-83A5B9D674D3}" destId="{7492ED67-5D2D-4014-81B0-C4B5CE6A943B}" srcOrd="0" destOrd="0" presId="urn:microsoft.com/office/officeart/2008/layout/VerticalCurvedList"/>
    <dgm:cxn modelId="{2B7A7299-C6C1-4C26-B54B-88584DCDFDBB}" type="presParOf" srcId="{7492ED67-5D2D-4014-81B0-C4B5CE6A943B}" destId="{9AFB552B-DBC7-44AD-9D13-2E32BE070419}" srcOrd="0" destOrd="0" presId="urn:microsoft.com/office/officeart/2008/layout/VerticalCurvedList"/>
    <dgm:cxn modelId="{1BE3E481-06CC-444C-AD54-DB8305741C20}" type="presParOf" srcId="{7492ED67-5D2D-4014-81B0-C4B5CE6A943B}" destId="{71A15DFF-A955-49FA-8673-4F20F82699D2}" srcOrd="1" destOrd="0" presId="urn:microsoft.com/office/officeart/2008/layout/VerticalCurvedList"/>
    <dgm:cxn modelId="{4A81B3D3-F6A9-491C-BBBD-03086C0007AC}" type="presParOf" srcId="{7492ED67-5D2D-4014-81B0-C4B5CE6A943B}" destId="{53FFEE7C-6172-4B3B-BF04-CE0F7F5B3C52}" srcOrd="2" destOrd="0" presId="urn:microsoft.com/office/officeart/2008/layout/VerticalCurvedList"/>
    <dgm:cxn modelId="{E8391326-DB41-40C0-AEE9-BADA13A06B5C}" type="presParOf" srcId="{7492ED67-5D2D-4014-81B0-C4B5CE6A943B}" destId="{442269AC-9401-4E87-B4B6-0D0A6FEEB0E6}" srcOrd="3" destOrd="0" presId="urn:microsoft.com/office/officeart/2008/layout/VerticalCurvedList"/>
    <dgm:cxn modelId="{4AB1DABD-7854-4B62-9CC9-EE3F1FF3D4CB}" type="presParOf" srcId="{9F8CE391-F6FA-45BC-960A-83A5B9D674D3}" destId="{31270B77-E2AB-42FB-8B55-CC8F4D2D25EC}" srcOrd="1" destOrd="0" presId="urn:microsoft.com/office/officeart/2008/layout/VerticalCurvedList"/>
    <dgm:cxn modelId="{2E4C47FC-F688-4471-9E4A-64BFA902FB40}" type="presParOf" srcId="{9F8CE391-F6FA-45BC-960A-83A5B9D674D3}" destId="{D04BDED9-A98C-4029-8E72-E0A5A0EDE07E}" srcOrd="2" destOrd="0" presId="urn:microsoft.com/office/officeart/2008/layout/VerticalCurvedList"/>
    <dgm:cxn modelId="{7279E16B-6CDC-4B81-9C7E-A71591CFB7A3}" type="presParOf" srcId="{D04BDED9-A98C-4029-8E72-E0A5A0EDE07E}" destId="{C13A0064-A5FA-468E-BE73-1473135575A8}" srcOrd="0" destOrd="0" presId="urn:microsoft.com/office/officeart/2008/layout/VerticalCurvedList"/>
    <dgm:cxn modelId="{3C87AB25-EADA-4C53-8BA1-4DAF0A9A97D5}" type="presParOf" srcId="{9F8CE391-F6FA-45BC-960A-83A5B9D674D3}" destId="{AB0438ED-285D-4C8B-B75C-61331E8DE4B6}" srcOrd="3" destOrd="0" presId="urn:microsoft.com/office/officeart/2008/layout/VerticalCurvedList"/>
    <dgm:cxn modelId="{FB3941FA-2658-424C-8298-DD88CF4343C7}" type="presParOf" srcId="{9F8CE391-F6FA-45BC-960A-83A5B9D674D3}" destId="{CC941271-287E-4A15-AF19-38624CEA514C}" srcOrd="4" destOrd="0" presId="urn:microsoft.com/office/officeart/2008/layout/VerticalCurvedList"/>
    <dgm:cxn modelId="{2CCBF2E7-EE73-490A-9DF2-C639CF0A59E9}" type="presParOf" srcId="{CC941271-287E-4A15-AF19-38624CEA514C}" destId="{05ADBAFC-0B86-409C-A2E9-13AE297ABE42}" srcOrd="0" destOrd="0" presId="urn:microsoft.com/office/officeart/2008/layout/VerticalCurvedList"/>
    <dgm:cxn modelId="{50C5D314-2A85-4E1E-B2CE-145B777C0414}" type="presParOf" srcId="{9F8CE391-F6FA-45BC-960A-83A5B9D674D3}" destId="{37117EEB-E0DE-4549-B23B-617ADBC66F64}" srcOrd="5" destOrd="0" presId="urn:microsoft.com/office/officeart/2008/layout/VerticalCurvedList"/>
    <dgm:cxn modelId="{B3052B6A-AE84-4E13-AC65-4BA23C7DEF5B}" type="presParOf" srcId="{9F8CE391-F6FA-45BC-960A-83A5B9D674D3}" destId="{1CF99FC9-893C-4849-8DF2-F45C0100D0E3}" srcOrd="6" destOrd="0" presId="urn:microsoft.com/office/officeart/2008/layout/VerticalCurvedList"/>
    <dgm:cxn modelId="{F1A6E11D-C18E-4B24-AD49-8EB517E45922}" type="presParOf" srcId="{1CF99FC9-893C-4849-8DF2-F45C0100D0E3}" destId="{19EFAF98-F2E1-4455-9092-B2AB9A60FC36}" srcOrd="0" destOrd="0" presId="urn:microsoft.com/office/officeart/2008/layout/VerticalCurvedLis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8B47EC7-C497-4168-AE74-9C6FCB7650D5}">
      <dsp:nvSpPr>
        <dsp:cNvPr id="0" name=""/>
        <dsp:cNvSpPr/>
      </dsp:nvSpPr>
      <dsp:spPr>
        <a:xfrm>
          <a:off x="2379691" y="1829440"/>
          <a:ext cx="1108016" cy="1108016"/>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en-US" sz="3400" kern="1200" dirty="0" smtClean="0"/>
            <a:t>NLP</a:t>
          </a:r>
          <a:endParaRPr lang="en-IN" sz="3400" kern="1200" dirty="0"/>
        </a:p>
      </dsp:txBody>
      <dsp:txXfrm>
        <a:off x="2379691" y="1829440"/>
        <a:ext cx="1108016" cy="1108016"/>
      </dsp:txXfrm>
    </dsp:sp>
    <dsp:sp modelId="{CE143632-7410-4B89-A6A2-1B493F2A451A}">
      <dsp:nvSpPr>
        <dsp:cNvPr id="0" name=""/>
        <dsp:cNvSpPr/>
      </dsp:nvSpPr>
      <dsp:spPr>
        <a:xfrm rot="16200000">
          <a:off x="2815508" y="1424765"/>
          <a:ext cx="236382" cy="3767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IN" sz="1400" kern="1200"/>
        </a:p>
      </dsp:txBody>
      <dsp:txXfrm rot="16200000">
        <a:off x="2815508" y="1424765"/>
        <a:ext cx="236382" cy="376725"/>
      </dsp:txXfrm>
    </dsp:sp>
    <dsp:sp modelId="{6D3474AA-9C4C-4F9B-8AB9-2038E7E52F0A}">
      <dsp:nvSpPr>
        <dsp:cNvPr id="0" name=""/>
        <dsp:cNvSpPr/>
      </dsp:nvSpPr>
      <dsp:spPr>
        <a:xfrm>
          <a:off x="2245518" y="7071"/>
          <a:ext cx="1376363" cy="1376363"/>
        </a:xfrm>
        <a:prstGeom prst="ellipse">
          <a:avLst/>
        </a:prstGeom>
        <a:solidFill>
          <a:schemeClr val="accent1">
            <a:lumMod val="20000"/>
            <a:lumOff val="8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IN" sz="1400" kern="1200" dirty="0" smtClean="0"/>
            <a:t>Word </a:t>
          </a:r>
          <a:r>
            <a:rPr lang="en-IN" sz="1400" kern="1200" dirty="0" err="1" smtClean="0"/>
            <a:t>embeddings</a:t>
          </a:r>
          <a:endParaRPr lang="en-IN" sz="1400" kern="1200" dirty="0"/>
        </a:p>
      </dsp:txBody>
      <dsp:txXfrm>
        <a:off x="2245518" y="7071"/>
        <a:ext cx="1376363" cy="1376363"/>
      </dsp:txXfrm>
    </dsp:sp>
    <dsp:sp modelId="{209C94AC-EE37-427D-ACEB-77F32E4ABF2A}">
      <dsp:nvSpPr>
        <dsp:cNvPr id="0" name=""/>
        <dsp:cNvSpPr/>
      </dsp:nvSpPr>
      <dsp:spPr>
        <a:xfrm rot="20520000">
          <a:off x="3548127" y="1957043"/>
          <a:ext cx="236382" cy="3767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IN" sz="1400" kern="1200"/>
        </a:p>
      </dsp:txBody>
      <dsp:txXfrm rot="20520000">
        <a:off x="3548127" y="1957043"/>
        <a:ext cx="236382" cy="376725"/>
      </dsp:txXfrm>
    </dsp:sp>
    <dsp:sp modelId="{07D1B31A-987C-4810-8581-BD011AB960C4}">
      <dsp:nvSpPr>
        <dsp:cNvPr id="0" name=""/>
        <dsp:cNvSpPr/>
      </dsp:nvSpPr>
      <dsp:spPr>
        <a:xfrm>
          <a:off x="3851087" y="1173585"/>
          <a:ext cx="1376363" cy="137636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TF-IDF</a:t>
          </a:r>
          <a:endParaRPr lang="en-IN" sz="1400" kern="1200" dirty="0"/>
        </a:p>
      </dsp:txBody>
      <dsp:txXfrm>
        <a:off x="3851087" y="1173585"/>
        <a:ext cx="1376363" cy="1376363"/>
      </dsp:txXfrm>
    </dsp:sp>
    <dsp:sp modelId="{CF3DF51F-6B95-49AA-B1C0-331473203B43}">
      <dsp:nvSpPr>
        <dsp:cNvPr id="0" name=""/>
        <dsp:cNvSpPr/>
      </dsp:nvSpPr>
      <dsp:spPr>
        <a:xfrm rot="3240000">
          <a:off x="3268291" y="2818288"/>
          <a:ext cx="236382" cy="3767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IN" sz="1400" kern="1200"/>
        </a:p>
      </dsp:txBody>
      <dsp:txXfrm rot="3240000">
        <a:off x="3268291" y="2818288"/>
        <a:ext cx="236382" cy="376725"/>
      </dsp:txXfrm>
    </dsp:sp>
    <dsp:sp modelId="{11837422-F25F-4D52-B1FF-A38175ADAF36}">
      <dsp:nvSpPr>
        <dsp:cNvPr id="0" name=""/>
        <dsp:cNvSpPr/>
      </dsp:nvSpPr>
      <dsp:spPr>
        <a:xfrm>
          <a:off x="3237814" y="3061045"/>
          <a:ext cx="1376363" cy="1376363"/>
        </a:xfrm>
        <a:prstGeom prst="ellipse">
          <a:avLst/>
        </a:pr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Glove</a:t>
          </a:r>
          <a:endParaRPr lang="en-IN" sz="1400" kern="1200" dirty="0"/>
        </a:p>
      </dsp:txBody>
      <dsp:txXfrm>
        <a:off x="3237814" y="3061045"/>
        <a:ext cx="1376363" cy="1376363"/>
      </dsp:txXfrm>
    </dsp:sp>
    <dsp:sp modelId="{CAD68545-A331-4B0D-954D-200C472C8DE6}">
      <dsp:nvSpPr>
        <dsp:cNvPr id="0" name=""/>
        <dsp:cNvSpPr/>
      </dsp:nvSpPr>
      <dsp:spPr>
        <a:xfrm rot="7560000">
          <a:off x="2362725" y="2818288"/>
          <a:ext cx="236382" cy="3767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IN" sz="1400" kern="1200"/>
        </a:p>
      </dsp:txBody>
      <dsp:txXfrm rot="7560000">
        <a:off x="2362725" y="2818288"/>
        <a:ext cx="236382" cy="376725"/>
      </dsp:txXfrm>
    </dsp:sp>
    <dsp:sp modelId="{35CC144E-AA70-4B81-B994-823BE7FB7A14}">
      <dsp:nvSpPr>
        <dsp:cNvPr id="0" name=""/>
        <dsp:cNvSpPr/>
      </dsp:nvSpPr>
      <dsp:spPr>
        <a:xfrm>
          <a:off x="1253221" y="3061045"/>
          <a:ext cx="1376363" cy="1376363"/>
        </a:xfrm>
        <a:prstGeom prst="ellipse">
          <a:avLst/>
        </a:prstGeom>
        <a:solidFill>
          <a:schemeClr val="accent1">
            <a:lumMod val="20000"/>
            <a:lumOff val="8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LSTM</a:t>
          </a:r>
          <a:endParaRPr lang="en-IN" sz="1400" kern="1200" dirty="0"/>
        </a:p>
      </dsp:txBody>
      <dsp:txXfrm>
        <a:off x="1253221" y="3061045"/>
        <a:ext cx="1376363" cy="1376363"/>
      </dsp:txXfrm>
    </dsp:sp>
    <dsp:sp modelId="{A329EFE4-40CD-4665-B083-C22F29EEB7E6}">
      <dsp:nvSpPr>
        <dsp:cNvPr id="0" name=""/>
        <dsp:cNvSpPr/>
      </dsp:nvSpPr>
      <dsp:spPr>
        <a:xfrm rot="11880000">
          <a:off x="2082889" y="1957043"/>
          <a:ext cx="236382" cy="3767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IN" sz="1400" kern="1200"/>
        </a:p>
      </dsp:txBody>
      <dsp:txXfrm rot="11880000">
        <a:off x="2082889" y="1957043"/>
        <a:ext cx="236382" cy="376725"/>
      </dsp:txXfrm>
    </dsp:sp>
    <dsp:sp modelId="{9AC4CF2C-EAFF-462C-A6B4-70B07DCFB249}">
      <dsp:nvSpPr>
        <dsp:cNvPr id="0" name=""/>
        <dsp:cNvSpPr/>
      </dsp:nvSpPr>
      <dsp:spPr>
        <a:xfrm>
          <a:off x="639948" y="1173585"/>
          <a:ext cx="1376363" cy="1376363"/>
        </a:xfrm>
        <a:prstGeom prst="ellipse">
          <a:avLst/>
        </a:prstGeom>
        <a:solidFill>
          <a:schemeClr val="accent1">
            <a:lumMod val="20000"/>
            <a:lumOff val="8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BERT</a:t>
          </a:r>
          <a:endParaRPr lang="en-IN" sz="1400" kern="1200" dirty="0"/>
        </a:p>
      </dsp:txBody>
      <dsp:txXfrm>
        <a:off x="639948" y="1173585"/>
        <a:ext cx="1376363" cy="1376363"/>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1A15DFF-A955-49FA-8673-4F20F82699D2}">
      <dsp:nvSpPr>
        <dsp:cNvPr id="0" name=""/>
        <dsp:cNvSpPr/>
      </dsp:nvSpPr>
      <dsp:spPr>
        <a:xfrm>
          <a:off x="-3923803" y="-602469"/>
          <a:ext cx="4676271" cy="4676271"/>
        </a:xfrm>
        <a:prstGeom prst="blockArc">
          <a:avLst>
            <a:gd name="adj1" fmla="val 18900000"/>
            <a:gd name="adj2" fmla="val 2700000"/>
            <a:gd name="adj3" fmla="val 462"/>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270B77-E2AB-42FB-8B55-CC8F4D2D25EC}">
      <dsp:nvSpPr>
        <dsp:cNvPr id="0" name=""/>
        <dsp:cNvSpPr/>
      </dsp:nvSpPr>
      <dsp:spPr>
        <a:xfrm>
          <a:off x="483899" y="347133"/>
          <a:ext cx="3381874" cy="694266"/>
        </a:xfrm>
        <a:prstGeom prst="rect">
          <a:avLst/>
        </a:prstGeom>
        <a:solidFill>
          <a:schemeClr val="accent1">
            <a:lumMod val="20000"/>
            <a:lumOff val="8000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1074" tIns="58420" rIns="58420" bIns="58420" numCol="1" spcCol="1270" anchor="ctr" anchorCtr="0">
          <a:noAutofit/>
        </a:bodyPr>
        <a:lstStyle/>
        <a:p>
          <a:pPr lvl="0" algn="l" defTabSz="1022350">
            <a:lnSpc>
              <a:spcPct val="90000"/>
            </a:lnSpc>
            <a:spcBef>
              <a:spcPct val="0"/>
            </a:spcBef>
            <a:spcAft>
              <a:spcPct val="35000"/>
            </a:spcAft>
          </a:pPr>
          <a:r>
            <a:rPr lang="en-US" sz="2300" kern="1200" dirty="0" smtClean="0"/>
            <a:t>Spacy</a:t>
          </a:r>
          <a:endParaRPr lang="en-IN" sz="2300" kern="1200" dirty="0"/>
        </a:p>
      </dsp:txBody>
      <dsp:txXfrm>
        <a:off x="483899" y="347133"/>
        <a:ext cx="3381874" cy="694266"/>
      </dsp:txXfrm>
    </dsp:sp>
    <dsp:sp modelId="{C13A0064-A5FA-468E-BE73-1473135575A8}">
      <dsp:nvSpPr>
        <dsp:cNvPr id="0" name=""/>
        <dsp:cNvSpPr/>
      </dsp:nvSpPr>
      <dsp:spPr>
        <a:xfrm>
          <a:off x="49982" y="260349"/>
          <a:ext cx="867833" cy="867833"/>
        </a:xfrm>
        <a:prstGeom prst="ellipse">
          <a:avLst/>
        </a:prstGeom>
        <a:solidFill>
          <a:schemeClr val="accent1">
            <a:lumMod val="20000"/>
            <a:lumOff val="8000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0438ED-285D-4C8B-B75C-61331E8DE4B6}">
      <dsp:nvSpPr>
        <dsp:cNvPr id="0" name=""/>
        <dsp:cNvSpPr/>
      </dsp:nvSpPr>
      <dsp:spPr>
        <a:xfrm>
          <a:off x="736265" y="1388533"/>
          <a:ext cx="3129508" cy="694266"/>
        </a:xfrm>
        <a:prstGeom prst="rect">
          <a:avLst/>
        </a:prstGeom>
        <a:solidFill>
          <a:schemeClr val="accent1">
            <a:lumMod val="20000"/>
            <a:lumOff val="8000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1074" tIns="58420" rIns="58420" bIns="58420" numCol="1" spcCol="1270" anchor="ctr" anchorCtr="0">
          <a:noAutofit/>
        </a:bodyPr>
        <a:lstStyle/>
        <a:p>
          <a:pPr lvl="0" algn="l" defTabSz="1022350">
            <a:lnSpc>
              <a:spcPct val="90000"/>
            </a:lnSpc>
            <a:spcBef>
              <a:spcPct val="0"/>
            </a:spcBef>
            <a:spcAft>
              <a:spcPct val="35000"/>
            </a:spcAft>
          </a:pPr>
          <a:r>
            <a:rPr lang="en-IN" sz="2300" kern="1200" dirty="0" smtClean="0"/>
            <a:t>Simple Transformers</a:t>
          </a:r>
          <a:endParaRPr lang="en-IN" sz="2300" kern="1200" dirty="0"/>
        </a:p>
      </dsp:txBody>
      <dsp:txXfrm>
        <a:off x="736265" y="1388533"/>
        <a:ext cx="3129508" cy="694266"/>
      </dsp:txXfrm>
    </dsp:sp>
    <dsp:sp modelId="{05ADBAFC-0B86-409C-A2E9-13AE297ABE42}">
      <dsp:nvSpPr>
        <dsp:cNvPr id="0" name=""/>
        <dsp:cNvSpPr/>
      </dsp:nvSpPr>
      <dsp:spPr>
        <a:xfrm>
          <a:off x="302348" y="1301749"/>
          <a:ext cx="867833" cy="867833"/>
        </a:xfrm>
        <a:prstGeom prst="ellipse">
          <a:avLst/>
        </a:prstGeom>
        <a:solidFill>
          <a:schemeClr val="accent1">
            <a:lumMod val="20000"/>
            <a:lumOff val="8000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117EEB-E0DE-4549-B23B-617ADBC66F64}">
      <dsp:nvSpPr>
        <dsp:cNvPr id="0" name=""/>
        <dsp:cNvSpPr/>
      </dsp:nvSpPr>
      <dsp:spPr>
        <a:xfrm>
          <a:off x="483899" y="2429933"/>
          <a:ext cx="3381874" cy="694266"/>
        </a:xfrm>
        <a:prstGeom prst="rect">
          <a:avLst/>
        </a:prstGeom>
        <a:solidFill>
          <a:schemeClr val="accent1">
            <a:lumMod val="20000"/>
            <a:lumOff val="8000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1074" tIns="58420" rIns="58420" bIns="58420" numCol="1" spcCol="1270" anchor="ctr" anchorCtr="0">
          <a:noAutofit/>
        </a:bodyPr>
        <a:lstStyle/>
        <a:p>
          <a:pPr lvl="0" algn="l" defTabSz="1022350">
            <a:lnSpc>
              <a:spcPct val="90000"/>
            </a:lnSpc>
            <a:spcBef>
              <a:spcPct val="0"/>
            </a:spcBef>
            <a:spcAft>
              <a:spcPct val="35000"/>
            </a:spcAft>
          </a:pPr>
          <a:r>
            <a:rPr lang="en-IN" sz="2300" kern="1200" dirty="0" err="1" smtClean="0"/>
            <a:t>Keras</a:t>
          </a:r>
          <a:r>
            <a:rPr lang="en-IN" sz="2300" kern="1200" dirty="0" smtClean="0"/>
            <a:t> </a:t>
          </a:r>
          <a:r>
            <a:rPr lang="en-IN" sz="2300" kern="1200" dirty="0" err="1" smtClean="0"/>
            <a:t>Tensorflow</a:t>
          </a:r>
          <a:endParaRPr lang="en-IN" sz="2300" kern="1200" dirty="0"/>
        </a:p>
      </dsp:txBody>
      <dsp:txXfrm>
        <a:off x="483899" y="2429933"/>
        <a:ext cx="3381874" cy="694266"/>
      </dsp:txXfrm>
    </dsp:sp>
    <dsp:sp modelId="{19EFAF98-F2E1-4455-9092-B2AB9A60FC36}">
      <dsp:nvSpPr>
        <dsp:cNvPr id="0" name=""/>
        <dsp:cNvSpPr/>
      </dsp:nvSpPr>
      <dsp:spPr>
        <a:xfrm>
          <a:off x="49982" y="2343149"/>
          <a:ext cx="867833" cy="867833"/>
        </a:xfrm>
        <a:prstGeom prst="ellipse">
          <a:avLst/>
        </a:prstGeom>
        <a:solidFill>
          <a:schemeClr val="accent1">
            <a:lumMod val="20000"/>
            <a:lumOff val="8000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D1BD56-35ED-401C-9D83-0205EDC1C16E}" type="datetimeFigureOut">
              <a:rPr lang="en-US" smtClean="0"/>
              <a:pPr/>
              <a:t>4/12/2021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CCC9F-3229-4E38-AC48-48268C2738AD}" type="slidenum">
              <a:rPr lang="en-US" smtClean="0"/>
              <a:pPr/>
              <a:t>‹#›</a:t>
            </a:fld>
            <a:endParaRPr lang="en-US" dirty="0"/>
          </a:p>
        </p:txBody>
      </p:sp>
    </p:spTree>
    <p:extLst>
      <p:ext uri="{BB962C8B-B14F-4D97-AF65-F5344CB8AC3E}">
        <p14:creationId xmlns:p14="http://schemas.microsoft.com/office/powerpoint/2010/main" xmlns="" val="3515059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C0CCC9F-3229-4E38-AC48-48268C2738AD}" type="slidenum">
              <a:rPr lang="en-US" smtClean="0"/>
              <a:pPr/>
              <a:t>8</a:t>
            </a:fld>
            <a:endParaRPr lang="en-US" dirty="0"/>
          </a:p>
        </p:txBody>
      </p:sp>
    </p:spTree>
    <p:extLst>
      <p:ext uri="{BB962C8B-B14F-4D97-AF65-F5344CB8AC3E}">
        <p14:creationId xmlns:p14="http://schemas.microsoft.com/office/powerpoint/2010/main" xmlns="" val="3511309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52E2CE-B66C-427E-82D1-D10215C833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EDCF869B-536C-4452-9725-38E882DCA1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E6B809F8-9FCD-4D85-87BD-93C857DE1023}"/>
              </a:ext>
            </a:extLst>
          </p:cNvPr>
          <p:cNvSpPr>
            <a:spLocks noGrp="1"/>
          </p:cNvSpPr>
          <p:nvPr>
            <p:ph type="dt" sz="half" idx="10"/>
          </p:nvPr>
        </p:nvSpPr>
        <p:spPr/>
        <p:txBody>
          <a:bodyPr/>
          <a:lstStyle/>
          <a:p>
            <a:fld id="{BF09686C-0CEF-4498-A6E6-55D422216A5E}" type="datetimeFigureOut">
              <a:rPr lang="en-IN" smtClean="0"/>
              <a:pPr/>
              <a:t>12-04-2021</a:t>
            </a:fld>
            <a:endParaRPr lang="en-IN" dirty="0"/>
          </a:p>
        </p:txBody>
      </p:sp>
      <p:sp>
        <p:nvSpPr>
          <p:cNvPr id="5" name="Footer Placeholder 4">
            <a:extLst>
              <a:ext uri="{FF2B5EF4-FFF2-40B4-BE49-F238E27FC236}">
                <a16:creationId xmlns:a16="http://schemas.microsoft.com/office/drawing/2014/main" xmlns="" id="{39FDA4D0-34B1-47BC-BE77-ED5684131CE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xmlns="" id="{C6496F68-0CCB-401C-826D-8956E98A8109}"/>
              </a:ext>
            </a:extLst>
          </p:cNvPr>
          <p:cNvSpPr>
            <a:spLocks noGrp="1"/>
          </p:cNvSpPr>
          <p:nvPr>
            <p:ph type="sldNum" sz="quarter" idx="12"/>
          </p:nvPr>
        </p:nvSpPr>
        <p:spPr/>
        <p:txBody>
          <a:bodyPr/>
          <a:lstStyle/>
          <a:p>
            <a:fld id="{3EA24241-322B-4CD2-95AB-80E357B52BD5}" type="slidenum">
              <a:rPr lang="en-IN" smtClean="0"/>
              <a:pPr/>
              <a:t>‹#›</a:t>
            </a:fld>
            <a:endParaRPr lang="en-IN" dirty="0"/>
          </a:p>
        </p:txBody>
      </p:sp>
    </p:spTree>
    <p:extLst>
      <p:ext uri="{BB962C8B-B14F-4D97-AF65-F5344CB8AC3E}">
        <p14:creationId xmlns:p14="http://schemas.microsoft.com/office/powerpoint/2010/main" xmlns="" val="2935456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2B36FF-4400-40F0-BE82-8B3BB90E26D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1F25FFBF-C044-42EB-955E-2A06C5514C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AEB38912-D2F0-4248-B026-639A432258F8}"/>
              </a:ext>
            </a:extLst>
          </p:cNvPr>
          <p:cNvSpPr>
            <a:spLocks noGrp="1"/>
          </p:cNvSpPr>
          <p:nvPr>
            <p:ph type="dt" sz="half" idx="10"/>
          </p:nvPr>
        </p:nvSpPr>
        <p:spPr/>
        <p:txBody>
          <a:bodyPr/>
          <a:lstStyle/>
          <a:p>
            <a:fld id="{BF09686C-0CEF-4498-A6E6-55D422216A5E}" type="datetimeFigureOut">
              <a:rPr lang="en-IN" smtClean="0"/>
              <a:pPr/>
              <a:t>12-04-2021</a:t>
            </a:fld>
            <a:endParaRPr lang="en-IN" dirty="0"/>
          </a:p>
        </p:txBody>
      </p:sp>
      <p:sp>
        <p:nvSpPr>
          <p:cNvPr id="5" name="Footer Placeholder 4">
            <a:extLst>
              <a:ext uri="{FF2B5EF4-FFF2-40B4-BE49-F238E27FC236}">
                <a16:creationId xmlns:a16="http://schemas.microsoft.com/office/drawing/2014/main" xmlns="" id="{BD9C8D3C-D533-4148-94A8-CF8DA10759E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xmlns="" id="{174023E8-837C-413D-B5E2-B87347BB9E28}"/>
              </a:ext>
            </a:extLst>
          </p:cNvPr>
          <p:cNvSpPr>
            <a:spLocks noGrp="1"/>
          </p:cNvSpPr>
          <p:nvPr>
            <p:ph type="sldNum" sz="quarter" idx="12"/>
          </p:nvPr>
        </p:nvSpPr>
        <p:spPr/>
        <p:txBody>
          <a:bodyPr/>
          <a:lstStyle/>
          <a:p>
            <a:fld id="{3EA24241-322B-4CD2-95AB-80E357B52BD5}" type="slidenum">
              <a:rPr lang="en-IN" smtClean="0"/>
              <a:pPr/>
              <a:t>‹#›</a:t>
            </a:fld>
            <a:endParaRPr lang="en-IN" dirty="0"/>
          </a:p>
        </p:txBody>
      </p:sp>
    </p:spTree>
    <p:extLst>
      <p:ext uri="{BB962C8B-B14F-4D97-AF65-F5344CB8AC3E}">
        <p14:creationId xmlns:p14="http://schemas.microsoft.com/office/powerpoint/2010/main" xmlns="" val="1898194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1F3F8AC-96C2-48B2-A0C1-A77CD7331F9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6C39DD45-845C-43E8-853B-BE399DF815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7E31DAFD-A126-4BA9-B593-25E59C6D086A}"/>
              </a:ext>
            </a:extLst>
          </p:cNvPr>
          <p:cNvSpPr>
            <a:spLocks noGrp="1"/>
          </p:cNvSpPr>
          <p:nvPr>
            <p:ph type="dt" sz="half" idx="10"/>
          </p:nvPr>
        </p:nvSpPr>
        <p:spPr/>
        <p:txBody>
          <a:bodyPr/>
          <a:lstStyle/>
          <a:p>
            <a:fld id="{BF09686C-0CEF-4498-A6E6-55D422216A5E}" type="datetimeFigureOut">
              <a:rPr lang="en-IN" smtClean="0"/>
              <a:pPr/>
              <a:t>12-04-2021</a:t>
            </a:fld>
            <a:endParaRPr lang="en-IN" dirty="0"/>
          </a:p>
        </p:txBody>
      </p:sp>
      <p:sp>
        <p:nvSpPr>
          <p:cNvPr id="5" name="Footer Placeholder 4">
            <a:extLst>
              <a:ext uri="{FF2B5EF4-FFF2-40B4-BE49-F238E27FC236}">
                <a16:creationId xmlns:a16="http://schemas.microsoft.com/office/drawing/2014/main" xmlns="" id="{6D9EC9A8-3792-4932-83AC-020503012C8B}"/>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xmlns="" id="{BF0F31B4-5B8E-435B-8EFF-606FC6E518F6}"/>
              </a:ext>
            </a:extLst>
          </p:cNvPr>
          <p:cNvSpPr>
            <a:spLocks noGrp="1"/>
          </p:cNvSpPr>
          <p:nvPr>
            <p:ph type="sldNum" sz="quarter" idx="12"/>
          </p:nvPr>
        </p:nvSpPr>
        <p:spPr/>
        <p:txBody>
          <a:bodyPr/>
          <a:lstStyle/>
          <a:p>
            <a:fld id="{3EA24241-322B-4CD2-95AB-80E357B52BD5}" type="slidenum">
              <a:rPr lang="en-IN" smtClean="0"/>
              <a:pPr/>
              <a:t>‹#›</a:t>
            </a:fld>
            <a:endParaRPr lang="en-IN" dirty="0"/>
          </a:p>
        </p:txBody>
      </p:sp>
    </p:spTree>
    <p:extLst>
      <p:ext uri="{BB962C8B-B14F-4D97-AF65-F5344CB8AC3E}">
        <p14:creationId xmlns:p14="http://schemas.microsoft.com/office/powerpoint/2010/main" xmlns="" val="34198397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grayscl/>
            <a:extLst>
              <a:ext uri="{28A0092B-C50C-407E-A947-70E740481C1C}">
                <a14:useLocalDpi xmlns:a14="http://schemas.microsoft.com/office/drawing/2010/main" xmlns=""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xmlns=""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xmlns=""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xmlns="" val="32594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xmlns=""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xmlns="" val="2541723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xmlns=""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xmlns=""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EF0E92-F0F0-43D8-AF6B-6BCF149D9A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E443EBE3-8AD8-4AC2-9AA5-9BCF52CA19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CB08B8D5-D90B-42F0-8572-021939F3C438}"/>
              </a:ext>
            </a:extLst>
          </p:cNvPr>
          <p:cNvSpPr>
            <a:spLocks noGrp="1"/>
          </p:cNvSpPr>
          <p:nvPr>
            <p:ph type="dt" sz="half" idx="10"/>
          </p:nvPr>
        </p:nvSpPr>
        <p:spPr/>
        <p:txBody>
          <a:bodyPr/>
          <a:lstStyle/>
          <a:p>
            <a:fld id="{BF09686C-0CEF-4498-A6E6-55D422216A5E}" type="datetimeFigureOut">
              <a:rPr lang="en-IN" smtClean="0"/>
              <a:pPr/>
              <a:t>12-04-2021</a:t>
            </a:fld>
            <a:endParaRPr lang="en-IN" dirty="0"/>
          </a:p>
        </p:txBody>
      </p:sp>
      <p:sp>
        <p:nvSpPr>
          <p:cNvPr id="5" name="Footer Placeholder 4">
            <a:extLst>
              <a:ext uri="{FF2B5EF4-FFF2-40B4-BE49-F238E27FC236}">
                <a16:creationId xmlns:a16="http://schemas.microsoft.com/office/drawing/2014/main" xmlns="" id="{95BC9D7B-3355-4485-BFFF-AC7EC409A63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xmlns="" id="{64F1CBB9-E97B-49E9-8039-656B7172D9EB}"/>
              </a:ext>
            </a:extLst>
          </p:cNvPr>
          <p:cNvSpPr>
            <a:spLocks noGrp="1"/>
          </p:cNvSpPr>
          <p:nvPr>
            <p:ph type="sldNum" sz="quarter" idx="12"/>
          </p:nvPr>
        </p:nvSpPr>
        <p:spPr/>
        <p:txBody>
          <a:bodyPr/>
          <a:lstStyle/>
          <a:p>
            <a:fld id="{3EA24241-322B-4CD2-95AB-80E357B52BD5}" type="slidenum">
              <a:rPr lang="en-IN" smtClean="0"/>
              <a:pPr/>
              <a:t>‹#›</a:t>
            </a:fld>
            <a:endParaRPr lang="en-IN" dirty="0"/>
          </a:p>
        </p:txBody>
      </p:sp>
    </p:spTree>
    <p:extLst>
      <p:ext uri="{BB962C8B-B14F-4D97-AF65-F5344CB8AC3E}">
        <p14:creationId xmlns:p14="http://schemas.microsoft.com/office/powerpoint/2010/main" xmlns="" val="1566176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27EBDA-B12C-418D-85CC-532D3ED757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A8D3FD96-648B-4CD9-A899-62B2B36295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EE9B6BA3-EE30-437C-86E3-7791265658A8}"/>
              </a:ext>
            </a:extLst>
          </p:cNvPr>
          <p:cNvSpPr>
            <a:spLocks noGrp="1"/>
          </p:cNvSpPr>
          <p:nvPr>
            <p:ph type="dt" sz="half" idx="10"/>
          </p:nvPr>
        </p:nvSpPr>
        <p:spPr/>
        <p:txBody>
          <a:bodyPr/>
          <a:lstStyle/>
          <a:p>
            <a:fld id="{BF09686C-0CEF-4498-A6E6-55D422216A5E}" type="datetimeFigureOut">
              <a:rPr lang="en-IN" smtClean="0"/>
              <a:pPr/>
              <a:t>12-04-2021</a:t>
            </a:fld>
            <a:endParaRPr lang="en-IN" dirty="0"/>
          </a:p>
        </p:txBody>
      </p:sp>
      <p:sp>
        <p:nvSpPr>
          <p:cNvPr id="5" name="Footer Placeholder 4">
            <a:extLst>
              <a:ext uri="{FF2B5EF4-FFF2-40B4-BE49-F238E27FC236}">
                <a16:creationId xmlns:a16="http://schemas.microsoft.com/office/drawing/2014/main" xmlns="" id="{E83F32E2-CDA6-4CDB-9442-8D9B73DB7FF5}"/>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xmlns="" id="{FEE10006-FAFD-428B-B728-8846327E6FF3}"/>
              </a:ext>
            </a:extLst>
          </p:cNvPr>
          <p:cNvSpPr>
            <a:spLocks noGrp="1"/>
          </p:cNvSpPr>
          <p:nvPr>
            <p:ph type="sldNum" sz="quarter" idx="12"/>
          </p:nvPr>
        </p:nvSpPr>
        <p:spPr/>
        <p:txBody>
          <a:bodyPr/>
          <a:lstStyle/>
          <a:p>
            <a:fld id="{3EA24241-322B-4CD2-95AB-80E357B52BD5}" type="slidenum">
              <a:rPr lang="en-IN" smtClean="0"/>
              <a:pPr/>
              <a:t>‹#›</a:t>
            </a:fld>
            <a:endParaRPr lang="en-IN" dirty="0"/>
          </a:p>
        </p:txBody>
      </p:sp>
    </p:spTree>
    <p:extLst>
      <p:ext uri="{BB962C8B-B14F-4D97-AF65-F5344CB8AC3E}">
        <p14:creationId xmlns:p14="http://schemas.microsoft.com/office/powerpoint/2010/main" xmlns="" val="3939526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F9BD84-3B5A-482A-99C5-C92747EDAE5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10CB05EC-F13E-44F3-8407-24B9B5AD99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329B5CD2-3564-43D5-BCA7-3B184CFA99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8DC1534C-9AA5-4AD3-8F91-1A0EF4389C4B}"/>
              </a:ext>
            </a:extLst>
          </p:cNvPr>
          <p:cNvSpPr>
            <a:spLocks noGrp="1"/>
          </p:cNvSpPr>
          <p:nvPr>
            <p:ph type="dt" sz="half" idx="10"/>
          </p:nvPr>
        </p:nvSpPr>
        <p:spPr/>
        <p:txBody>
          <a:bodyPr/>
          <a:lstStyle/>
          <a:p>
            <a:fld id="{BF09686C-0CEF-4498-A6E6-55D422216A5E}" type="datetimeFigureOut">
              <a:rPr lang="en-IN" smtClean="0"/>
              <a:pPr/>
              <a:t>12-04-2021</a:t>
            </a:fld>
            <a:endParaRPr lang="en-IN" dirty="0"/>
          </a:p>
        </p:txBody>
      </p:sp>
      <p:sp>
        <p:nvSpPr>
          <p:cNvPr id="6" name="Footer Placeholder 5">
            <a:extLst>
              <a:ext uri="{FF2B5EF4-FFF2-40B4-BE49-F238E27FC236}">
                <a16:creationId xmlns:a16="http://schemas.microsoft.com/office/drawing/2014/main" xmlns="" id="{2D3FCB4A-AF9D-4BF4-8EA7-D91E01487F54}"/>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xmlns="" id="{801C85FD-9D96-4AB2-B8E3-80EF88C43C56}"/>
              </a:ext>
            </a:extLst>
          </p:cNvPr>
          <p:cNvSpPr>
            <a:spLocks noGrp="1"/>
          </p:cNvSpPr>
          <p:nvPr>
            <p:ph type="sldNum" sz="quarter" idx="12"/>
          </p:nvPr>
        </p:nvSpPr>
        <p:spPr/>
        <p:txBody>
          <a:bodyPr/>
          <a:lstStyle/>
          <a:p>
            <a:fld id="{3EA24241-322B-4CD2-95AB-80E357B52BD5}" type="slidenum">
              <a:rPr lang="en-IN" smtClean="0"/>
              <a:pPr/>
              <a:t>‹#›</a:t>
            </a:fld>
            <a:endParaRPr lang="en-IN" dirty="0"/>
          </a:p>
        </p:txBody>
      </p:sp>
    </p:spTree>
    <p:extLst>
      <p:ext uri="{BB962C8B-B14F-4D97-AF65-F5344CB8AC3E}">
        <p14:creationId xmlns:p14="http://schemas.microsoft.com/office/powerpoint/2010/main" xmlns="" val="2509841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D58171-523A-42E1-A72A-6D92958CDEB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809869B3-4FAF-4410-B8E1-9143024D16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4242C4EC-0437-4965-9A83-63AE895FA8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D3697F8C-7298-41A7-AEB5-355CE3401C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DB9EC7F7-EF3C-4B33-B617-38269306A0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C91F675D-B6CB-4E25-B632-D61CDC52B185}"/>
              </a:ext>
            </a:extLst>
          </p:cNvPr>
          <p:cNvSpPr>
            <a:spLocks noGrp="1"/>
          </p:cNvSpPr>
          <p:nvPr>
            <p:ph type="dt" sz="half" idx="10"/>
          </p:nvPr>
        </p:nvSpPr>
        <p:spPr/>
        <p:txBody>
          <a:bodyPr/>
          <a:lstStyle/>
          <a:p>
            <a:fld id="{BF09686C-0CEF-4498-A6E6-55D422216A5E}" type="datetimeFigureOut">
              <a:rPr lang="en-IN" smtClean="0"/>
              <a:pPr/>
              <a:t>12-04-2021</a:t>
            </a:fld>
            <a:endParaRPr lang="en-IN" dirty="0"/>
          </a:p>
        </p:txBody>
      </p:sp>
      <p:sp>
        <p:nvSpPr>
          <p:cNvPr id="8" name="Footer Placeholder 7">
            <a:extLst>
              <a:ext uri="{FF2B5EF4-FFF2-40B4-BE49-F238E27FC236}">
                <a16:creationId xmlns:a16="http://schemas.microsoft.com/office/drawing/2014/main" xmlns="" id="{20399275-70E1-4355-A51D-408D3107C442}"/>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xmlns="" id="{86EAD994-EC19-4C9F-A678-64C945385C9C}"/>
              </a:ext>
            </a:extLst>
          </p:cNvPr>
          <p:cNvSpPr>
            <a:spLocks noGrp="1"/>
          </p:cNvSpPr>
          <p:nvPr>
            <p:ph type="sldNum" sz="quarter" idx="12"/>
          </p:nvPr>
        </p:nvSpPr>
        <p:spPr/>
        <p:txBody>
          <a:bodyPr/>
          <a:lstStyle/>
          <a:p>
            <a:fld id="{3EA24241-322B-4CD2-95AB-80E357B52BD5}" type="slidenum">
              <a:rPr lang="en-IN" smtClean="0"/>
              <a:pPr/>
              <a:t>‹#›</a:t>
            </a:fld>
            <a:endParaRPr lang="en-IN" dirty="0"/>
          </a:p>
        </p:txBody>
      </p:sp>
    </p:spTree>
    <p:extLst>
      <p:ext uri="{BB962C8B-B14F-4D97-AF65-F5344CB8AC3E}">
        <p14:creationId xmlns:p14="http://schemas.microsoft.com/office/powerpoint/2010/main" xmlns="" val="3244258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1ABAEE-44F4-471C-902A-0980F2F8C27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E633E3F1-3816-4BEF-B453-F169CF3CAE66}"/>
              </a:ext>
            </a:extLst>
          </p:cNvPr>
          <p:cNvSpPr>
            <a:spLocks noGrp="1"/>
          </p:cNvSpPr>
          <p:nvPr>
            <p:ph type="dt" sz="half" idx="10"/>
          </p:nvPr>
        </p:nvSpPr>
        <p:spPr/>
        <p:txBody>
          <a:bodyPr/>
          <a:lstStyle/>
          <a:p>
            <a:fld id="{BF09686C-0CEF-4498-A6E6-55D422216A5E}" type="datetimeFigureOut">
              <a:rPr lang="en-IN" smtClean="0"/>
              <a:pPr/>
              <a:t>12-04-2021</a:t>
            </a:fld>
            <a:endParaRPr lang="en-IN" dirty="0"/>
          </a:p>
        </p:txBody>
      </p:sp>
      <p:sp>
        <p:nvSpPr>
          <p:cNvPr id="4" name="Footer Placeholder 3">
            <a:extLst>
              <a:ext uri="{FF2B5EF4-FFF2-40B4-BE49-F238E27FC236}">
                <a16:creationId xmlns:a16="http://schemas.microsoft.com/office/drawing/2014/main" xmlns="" id="{FD4F2046-2EA9-4C38-A16A-0B6F610D2FC7}"/>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xmlns="" id="{9235FC8B-3713-40C8-BC94-F16560D0C835}"/>
              </a:ext>
            </a:extLst>
          </p:cNvPr>
          <p:cNvSpPr>
            <a:spLocks noGrp="1"/>
          </p:cNvSpPr>
          <p:nvPr>
            <p:ph type="sldNum" sz="quarter" idx="12"/>
          </p:nvPr>
        </p:nvSpPr>
        <p:spPr/>
        <p:txBody>
          <a:bodyPr/>
          <a:lstStyle/>
          <a:p>
            <a:fld id="{3EA24241-322B-4CD2-95AB-80E357B52BD5}" type="slidenum">
              <a:rPr lang="en-IN" smtClean="0"/>
              <a:pPr/>
              <a:t>‹#›</a:t>
            </a:fld>
            <a:endParaRPr lang="en-IN" dirty="0"/>
          </a:p>
        </p:txBody>
      </p:sp>
    </p:spTree>
    <p:extLst>
      <p:ext uri="{BB962C8B-B14F-4D97-AF65-F5344CB8AC3E}">
        <p14:creationId xmlns:p14="http://schemas.microsoft.com/office/powerpoint/2010/main" xmlns="" val="2625674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DB40F77-9592-48EB-9AC1-4C734A6D68DF}"/>
              </a:ext>
            </a:extLst>
          </p:cNvPr>
          <p:cNvSpPr>
            <a:spLocks noGrp="1"/>
          </p:cNvSpPr>
          <p:nvPr>
            <p:ph type="dt" sz="half" idx="10"/>
          </p:nvPr>
        </p:nvSpPr>
        <p:spPr/>
        <p:txBody>
          <a:bodyPr/>
          <a:lstStyle/>
          <a:p>
            <a:fld id="{BF09686C-0CEF-4498-A6E6-55D422216A5E}" type="datetimeFigureOut">
              <a:rPr lang="en-IN" smtClean="0"/>
              <a:pPr/>
              <a:t>12-04-2021</a:t>
            </a:fld>
            <a:endParaRPr lang="en-IN" dirty="0"/>
          </a:p>
        </p:txBody>
      </p:sp>
      <p:sp>
        <p:nvSpPr>
          <p:cNvPr id="3" name="Footer Placeholder 2">
            <a:extLst>
              <a:ext uri="{FF2B5EF4-FFF2-40B4-BE49-F238E27FC236}">
                <a16:creationId xmlns:a16="http://schemas.microsoft.com/office/drawing/2014/main" xmlns="" id="{F46E034D-F860-40D2-A329-F780556675BC}"/>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xmlns="" id="{0499AFC0-C780-47E3-8CA5-5257D3B1EB64}"/>
              </a:ext>
            </a:extLst>
          </p:cNvPr>
          <p:cNvSpPr>
            <a:spLocks noGrp="1"/>
          </p:cNvSpPr>
          <p:nvPr>
            <p:ph type="sldNum" sz="quarter" idx="12"/>
          </p:nvPr>
        </p:nvSpPr>
        <p:spPr/>
        <p:txBody>
          <a:bodyPr/>
          <a:lstStyle/>
          <a:p>
            <a:fld id="{3EA24241-322B-4CD2-95AB-80E357B52BD5}" type="slidenum">
              <a:rPr lang="en-IN" smtClean="0"/>
              <a:pPr/>
              <a:t>‹#›</a:t>
            </a:fld>
            <a:endParaRPr lang="en-IN" dirty="0"/>
          </a:p>
        </p:txBody>
      </p:sp>
    </p:spTree>
    <p:extLst>
      <p:ext uri="{BB962C8B-B14F-4D97-AF65-F5344CB8AC3E}">
        <p14:creationId xmlns:p14="http://schemas.microsoft.com/office/powerpoint/2010/main" xmlns="" val="197520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FD4DC9-531B-4774-928B-84C88C393C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55F3D7B-914A-4278-9BB1-85EC10E24F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BDE8A981-859B-4136-A964-AFC48BB3F4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C03B6B69-B482-4700-A9CD-808B59B378E4}"/>
              </a:ext>
            </a:extLst>
          </p:cNvPr>
          <p:cNvSpPr>
            <a:spLocks noGrp="1"/>
          </p:cNvSpPr>
          <p:nvPr>
            <p:ph type="dt" sz="half" idx="10"/>
          </p:nvPr>
        </p:nvSpPr>
        <p:spPr/>
        <p:txBody>
          <a:bodyPr/>
          <a:lstStyle/>
          <a:p>
            <a:fld id="{BF09686C-0CEF-4498-A6E6-55D422216A5E}" type="datetimeFigureOut">
              <a:rPr lang="en-IN" smtClean="0"/>
              <a:pPr/>
              <a:t>12-04-2021</a:t>
            </a:fld>
            <a:endParaRPr lang="en-IN" dirty="0"/>
          </a:p>
        </p:txBody>
      </p:sp>
      <p:sp>
        <p:nvSpPr>
          <p:cNvPr id="6" name="Footer Placeholder 5">
            <a:extLst>
              <a:ext uri="{FF2B5EF4-FFF2-40B4-BE49-F238E27FC236}">
                <a16:creationId xmlns:a16="http://schemas.microsoft.com/office/drawing/2014/main" xmlns="" id="{616C6978-4900-419F-AD60-6B2992671FEF}"/>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xmlns="" id="{12FD3A08-D0F9-43F2-AE9F-645A649CBDF2}"/>
              </a:ext>
            </a:extLst>
          </p:cNvPr>
          <p:cNvSpPr>
            <a:spLocks noGrp="1"/>
          </p:cNvSpPr>
          <p:nvPr>
            <p:ph type="sldNum" sz="quarter" idx="12"/>
          </p:nvPr>
        </p:nvSpPr>
        <p:spPr/>
        <p:txBody>
          <a:bodyPr/>
          <a:lstStyle/>
          <a:p>
            <a:fld id="{3EA24241-322B-4CD2-95AB-80E357B52BD5}" type="slidenum">
              <a:rPr lang="en-IN" smtClean="0"/>
              <a:pPr/>
              <a:t>‹#›</a:t>
            </a:fld>
            <a:endParaRPr lang="en-IN" dirty="0"/>
          </a:p>
        </p:txBody>
      </p:sp>
    </p:spTree>
    <p:extLst>
      <p:ext uri="{BB962C8B-B14F-4D97-AF65-F5344CB8AC3E}">
        <p14:creationId xmlns:p14="http://schemas.microsoft.com/office/powerpoint/2010/main" xmlns="" val="2784056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25E3EB-3F26-43DB-99BE-650AD6BB11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2A19C692-0B1C-4D83-8221-2331F96D69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xmlns="" id="{BEFAE750-FB56-4C71-9E11-3479D3C94C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83A3DC9D-B61E-421B-A739-449C0472B25C}"/>
              </a:ext>
            </a:extLst>
          </p:cNvPr>
          <p:cNvSpPr>
            <a:spLocks noGrp="1"/>
          </p:cNvSpPr>
          <p:nvPr>
            <p:ph type="dt" sz="half" idx="10"/>
          </p:nvPr>
        </p:nvSpPr>
        <p:spPr/>
        <p:txBody>
          <a:bodyPr/>
          <a:lstStyle/>
          <a:p>
            <a:fld id="{BF09686C-0CEF-4498-A6E6-55D422216A5E}" type="datetimeFigureOut">
              <a:rPr lang="en-IN" smtClean="0"/>
              <a:pPr/>
              <a:t>12-04-2021</a:t>
            </a:fld>
            <a:endParaRPr lang="en-IN" dirty="0"/>
          </a:p>
        </p:txBody>
      </p:sp>
      <p:sp>
        <p:nvSpPr>
          <p:cNvPr id="6" name="Footer Placeholder 5">
            <a:extLst>
              <a:ext uri="{FF2B5EF4-FFF2-40B4-BE49-F238E27FC236}">
                <a16:creationId xmlns:a16="http://schemas.microsoft.com/office/drawing/2014/main" xmlns="" id="{9FCE52C4-68AE-4B6A-8055-806EBF131B1F}"/>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xmlns="" id="{C13DB13E-84D4-45C3-AE64-E1440526BBF0}"/>
              </a:ext>
            </a:extLst>
          </p:cNvPr>
          <p:cNvSpPr>
            <a:spLocks noGrp="1"/>
          </p:cNvSpPr>
          <p:nvPr>
            <p:ph type="sldNum" sz="quarter" idx="12"/>
          </p:nvPr>
        </p:nvSpPr>
        <p:spPr/>
        <p:txBody>
          <a:bodyPr/>
          <a:lstStyle/>
          <a:p>
            <a:fld id="{3EA24241-322B-4CD2-95AB-80E357B52BD5}" type="slidenum">
              <a:rPr lang="en-IN" smtClean="0"/>
              <a:pPr/>
              <a:t>‹#›</a:t>
            </a:fld>
            <a:endParaRPr lang="en-IN" dirty="0"/>
          </a:p>
        </p:txBody>
      </p:sp>
    </p:spTree>
    <p:extLst>
      <p:ext uri="{BB962C8B-B14F-4D97-AF65-F5344CB8AC3E}">
        <p14:creationId xmlns:p14="http://schemas.microsoft.com/office/powerpoint/2010/main" xmlns="" val="4069282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C4B91E25-0E21-4E1D-9489-3314F67F83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2704B946-4A6C-42BF-8C11-33DDE0A176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66D4D55D-B946-4759-B822-075A14467F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09686C-0CEF-4498-A6E6-55D422216A5E}" type="datetimeFigureOut">
              <a:rPr lang="en-IN" smtClean="0"/>
              <a:pPr/>
              <a:t>12-04-2021</a:t>
            </a:fld>
            <a:endParaRPr lang="en-IN" dirty="0"/>
          </a:p>
        </p:txBody>
      </p:sp>
      <p:sp>
        <p:nvSpPr>
          <p:cNvPr id="5" name="Footer Placeholder 4">
            <a:extLst>
              <a:ext uri="{FF2B5EF4-FFF2-40B4-BE49-F238E27FC236}">
                <a16:creationId xmlns:a16="http://schemas.microsoft.com/office/drawing/2014/main" xmlns="" id="{076E8749-1872-4D96-9F21-FB06B92A86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xmlns="" id="{F8ACF513-7DC9-4739-B32B-DCDBAC9624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A24241-322B-4CD2-95AB-80E357B52BD5}" type="slidenum">
              <a:rPr lang="en-IN" smtClean="0"/>
              <a:pPr/>
              <a:t>‹#›</a:t>
            </a:fld>
            <a:endParaRPr lang="en-IN" dirty="0"/>
          </a:p>
        </p:txBody>
      </p:sp>
    </p:spTree>
    <p:extLst>
      <p:ext uri="{BB962C8B-B14F-4D97-AF65-F5344CB8AC3E}">
        <p14:creationId xmlns:p14="http://schemas.microsoft.com/office/powerpoint/2010/main" xmlns="" val="3883532823"/>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2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hyperlink" Target="https://bits-pilani.instructure.com/groups/4521/users/1836"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505200" y="2549769"/>
            <a:ext cx="8610600" cy="1717431"/>
          </a:xfrm>
        </p:spPr>
        <p:txBody>
          <a:bodyPr>
            <a:normAutofit/>
          </a:bodyPr>
          <a:lstStyle/>
          <a:p>
            <a:pPr algn="ctr"/>
            <a:r>
              <a:rPr lang="en-US" dirty="0" smtClean="0"/>
              <a:t>NLP System </a:t>
            </a:r>
            <a:r>
              <a:rPr lang="en-US" dirty="0"/>
              <a:t>for </a:t>
            </a:r>
            <a:r>
              <a:rPr lang="en-US" dirty="0" smtClean="0"/>
              <a:t>Creating </a:t>
            </a:r>
            <a:r>
              <a:rPr lang="en-US" dirty="0"/>
              <a:t>Relevant Question and Answer based on </a:t>
            </a:r>
            <a:r>
              <a:rPr lang="en-US" dirty="0" smtClean="0"/>
              <a:t>Job role</a:t>
            </a:r>
            <a:br>
              <a:rPr lang="en-US" dirty="0" smtClean="0"/>
            </a:br>
            <a:endParaRPr lang="en-US" dirty="0"/>
          </a:p>
        </p:txBody>
      </p:sp>
      <p:sp>
        <p:nvSpPr>
          <p:cNvPr id="6" name="Subtitle 5"/>
          <p:cNvSpPr>
            <a:spLocks noGrp="1"/>
          </p:cNvSpPr>
          <p:nvPr>
            <p:ph type="subTitle" idx="1"/>
          </p:nvPr>
        </p:nvSpPr>
        <p:spPr>
          <a:xfrm>
            <a:off x="5908431" y="4452630"/>
            <a:ext cx="5994400" cy="1948170"/>
          </a:xfrm>
        </p:spPr>
        <p:txBody>
          <a:bodyPr/>
          <a:lstStyle/>
          <a:p>
            <a:pPr algn="l"/>
            <a:r>
              <a:rPr lang="en-US" sz="3600" dirty="0" smtClean="0">
                <a:solidFill>
                  <a:srgbClr val="002060"/>
                </a:solidFill>
              </a:rPr>
              <a:t>Group </a:t>
            </a:r>
            <a:r>
              <a:rPr lang="en-US" sz="3600" dirty="0" smtClean="0">
                <a:solidFill>
                  <a:srgbClr val="002060"/>
                </a:solidFill>
              </a:rPr>
              <a:t>32</a:t>
            </a:r>
            <a:endParaRPr lang="en-US" sz="3600" dirty="0">
              <a:solidFill>
                <a:srgbClr val="002060"/>
              </a:solidFill>
            </a:endParaRPr>
          </a:p>
          <a:p>
            <a:pPr algn="l"/>
            <a:endParaRPr lang="en-US" sz="1800" dirty="0"/>
          </a:p>
        </p:txBody>
      </p:sp>
    </p:spTree>
    <p:extLst>
      <p:ext uri="{BB962C8B-B14F-4D97-AF65-F5344CB8AC3E}">
        <p14:creationId xmlns:p14="http://schemas.microsoft.com/office/powerpoint/2010/main" xmlns="" val="379725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90" y="228599"/>
            <a:ext cx="9772310" cy="696333"/>
          </a:xfrm>
        </p:spPr>
        <p:txBody>
          <a:bodyPr>
            <a:normAutofit/>
          </a:bodyPr>
          <a:lstStyle/>
          <a:p>
            <a:r>
              <a:rPr lang="en-US" dirty="0" smtClean="0"/>
              <a:t>Dataset</a:t>
            </a:r>
            <a:endParaRPr lang="en-US" dirty="0"/>
          </a:p>
        </p:txBody>
      </p:sp>
      <p:sp>
        <p:nvSpPr>
          <p:cNvPr id="4" name="Content Placeholder 3">
            <a:extLst>
              <a:ext uri="{FF2B5EF4-FFF2-40B4-BE49-F238E27FC236}">
                <a16:creationId xmlns:a16="http://schemas.microsoft.com/office/drawing/2014/main" xmlns="" id="{D2261E10-F5D4-A642-908A-9CF3EF7930E8}"/>
              </a:ext>
            </a:extLst>
          </p:cNvPr>
          <p:cNvSpPr txBox="1">
            <a:spLocks/>
          </p:cNvSpPr>
          <p:nvPr/>
        </p:nvSpPr>
        <p:spPr>
          <a:xfrm>
            <a:off x="387690" y="861116"/>
            <a:ext cx="11194709" cy="575558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b="1" dirty="0" smtClean="0"/>
          </a:p>
        </p:txBody>
      </p:sp>
      <p:sp>
        <p:nvSpPr>
          <p:cNvPr id="6" name="Content Placeholder 3">
            <a:extLst>
              <a:ext uri="{FF2B5EF4-FFF2-40B4-BE49-F238E27FC236}">
                <a16:creationId xmlns:a16="http://schemas.microsoft.com/office/drawing/2014/main" xmlns="" id="{D2261E10-F5D4-A642-908A-9CF3EF7930E8}"/>
              </a:ext>
            </a:extLst>
          </p:cNvPr>
          <p:cNvSpPr txBox="1">
            <a:spLocks/>
          </p:cNvSpPr>
          <p:nvPr/>
        </p:nvSpPr>
        <p:spPr>
          <a:xfrm>
            <a:off x="304800" y="1066800"/>
            <a:ext cx="11194709" cy="54102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2000" dirty="0" smtClean="0"/>
              <a:t>Prepared the corpus for </a:t>
            </a:r>
            <a:r>
              <a:rPr lang="en-US" sz="2000" dirty="0"/>
              <a:t>9</a:t>
            </a:r>
            <a:r>
              <a:rPr lang="en-US" sz="2000" dirty="0" smtClean="0"/>
              <a:t> Domains with 1506 Job descriptions as shown below with following columns domain, title, description and clean_description and tags</a:t>
            </a:r>
          </a:p>
          <a:p>
            <a:pPr marL="0" indent="0">
              <a:buNone/>
            </a:pPr>
            <a:endParaRPr lang="en-US" sz="2400" dirty="0" smtClean="0"/>
          </a:p>
          <a:p>
            <a:pPr marL="0" indent="0">
              <a:buNone/>
            </a:pPr>
            <a:endParaRPr lang="en-US" sz="2400" dirty="0"/>
          </a:p>
          <a:p>
            <a:pPr marL="0" indent="0">
              <a:buNone/>
            </a:pPr>
            <a:endParaRPr lang="en-US" sz="2400" dirty="0" smtClean="0"/>
          </a:p>
          <a:p>
            <a:pPr marL="0" indent="0">
              <a:buNone/>
            </a:pPr>
            <a:endParaRPr lang="en-US" sz="2400" dirty="0"/>
          </a:p>
          <a:p>
            <a:pPr marL="0" indent="0">
              <a:buNone/>
            </a:pPr>
            <a:endParaRPr lang="en-US" sz="2400" dirty="0" smtClean="0"/>
          </a:p>
          <a:p>
            <a:pPr marL="0" indent="0">
              <a:buNone/>
            </a:pPr>
            <a:endParaRPr lang="en-US" sz="2400" dirty="0"/>
          </a:p>
          <a:p>
            <a:pPr marL="0" indent="0">
              <a:buNone/>
            </a:pPr>
            <a:endParaRPr lang="en-US" sz="2400" dirty="0" smtClean="0"/>
          </a:p>
          <a:p>
            <a:pPr>
              <a:buFont typeface="Wingdings" panose="05000000000000000000" pitchFamily="2" charset="2"/>
              <a:buChar char="§"/>
            </a:pPr>
            <a:r>
              <a:rPr lang="en-US" sz="2000" dirty="0"/>
              <a:t>Prepared </a:t>
            </a:r>
            <a:r>
              <a:rPr lang="en-US" sz="2000" dirty="0" smtClean="0"/>
              <a:t>the required Tags Dictionary manually from the list of identified Bag of Words </a:t>
            </a:r>
          </a:p>
          <a:p>
            <a:pPr>
              <a:buFont typeface="Wingdings" panose="05000000000000000000" pitchFamily="2" charset="2"/>
              <a:buChar char="§"/>
            </a:pPr>
            <a:r>
              <a:rPr lang="en-US" sz="2000" dirty="0" smtClean="0"/>
              <a:t>Created Custom Named Entity Recognition model to identify the Skills, Roles and Responsibilities</a:t>
            </a:r>
          </a:p>
          <a:p>
            <a:pPr>
              <a:buFont typeface="Wingdings" panose="05000000000000000000" pitchFamily="2" charset="2"/>
              <a:buChar char="§"/>
            </a:pPr>
            <a:r>
              <a:rPr lang="en-US" sz="2000" dirty="0" smtClean="0"/>
              <a:t>Example </a:t>
            </a:r>
            <a:r>
              <a:rPr lang="en-IN" sz="2000" dirty="0"/>
              <a:t>{'entities': [(12, 30, 'ROLES'), (69, 84, 'ROLES'), (99, 122, 'SKILLS'), (1131, 1135, 'SKILLS'), (1625, 1634, 'SKILLS'), (1834, 1842, 'ROLES')]} </a:t>
            </a:r>
            <a:endParaRPr lang="en-IN" sz="2000" dirty="0" smtClean="0"/>
          </a:p>
          <a:p>
            <a:pPr>
              <a:buFont typeface="Wingdings" panose="05000000000000000000" pitchFamily="2" charset="2"/>
              <a:buChar char="§"/>
            </a:pPr>
            <a:endParaRPr lang="en-US" sz="2000" dirty="0"/>
          </a:p>
          <a:p>
            <a:pPr>
              <a:buFont typeface="Wingdings" panose="05000000000000000000" pitchFamily="2" charset="2"/>
              <a:buChar char="§"/>
            </a:pPr>
            <a:endParaRPr lang="en-US" sz="2000" dirty="0"/>
          </a:p>
          <a:p>
            <a:pPr marL="0" indent="0">
              <a:buNone/>
            </a:pPr>
            <a:endParaRPr lang="en-IN" sz="2400" dirty="0" smtClean="0">
              <a:cs typeface="Garamond"/>
            </a:endParaRPr>
          </a:p>
          <a:p>
            <a:pPr>
              <a:buFont typeface="Wingdings" panose="05000000000000000000" pitchFamily="2" charset="2"/>
              <a:buChar char="Ø"/>
            </a:pPr>
            <a:endParaRPr lang="en-IN" sz="2400" dirty="0">
              <a:cs typeface="Garamond"/>
            </a:endParaRPr>
          </a:p>
        </p:txBody>
      </p:sp>
      <p:sp>
        <p:nvSpPr>
          <p:cNvPr id="7" name="AutoShape 2" descr="data:image/png;base64,iVBORw0KGgoAAAANSUhEUgAAAzMAAAEvCAYAAABxIJ9/AAAAOXRFWHRTb2Z0d2FyZQBNYXRwbG90bGliIHZlcnNpb24zLjMuNCwgaHR0cHM6Ly9tYXRwbG90bGliLm9yZy8QVMy6AAAACXBIWXMAAAsTAAALEwEAmpwYAAA2nUlEQVR4nO3df3zN9eP///tzZxubmUWLRIVhFBUK4eW3zMv8Fiq9QoWwIr8meYXNzyWWfvGiXq8I5bXNz/wK9dL2Gl4rP5tQmE9rIzazZWc753z/8O28W/thZDt7crteLl0uznk+no/n/Zw9L9Pd83Gex3A4HA4BAAAAgMm4uToAAAAAANwIygwAAAAAU6LMAAAAADAlygwAAAAAU6LMAAAAADAlygwAAAAAU3J3dQCUbQ6HQ7m5dlfHQBljsRiy2birO/LivEBBOC9QEM4LFMTDw3Ld+1BmUCSHQ0pLy3J1DJQxfn7enBfIh/MCBeG8QEE4L1AQf/+K170Py8wAAAAAmBJlBgAAAIApGQ6HgwWLKJTd4ZCbYbg6BgAAKGHZOTm6lHalVI7FMjMU5EaWmfGZGRTJzTD06uf/cnUMAABQwt4MelZS6ZQZ4GZhmRkAAAAAU6LMAAAAADAlygwAAAAAU6LMAAAAADAlygwAAAAAU6LMAAAAADAlygwAAAAAU6LMAAAAADAlygwAAAAAU6LMAAAAADCl27rMbNmyRYMHD77muMWLF2vHjh0lmmXRokWKiYm54f0PHjyoadOmSZIOHTqkkJCQYo8HAAAAzMjd1QHMID4+XgEBASV6jJdffvlP7X/ixAmlpKRIkho1aqTIyMhijwcAAADM6LYrM4sWLdKGDRvk5+en++67z/n8jz/+qBkzZigrK0upqakKDAzUwoULtXbtWh0+fFjz5s2TxWJRQEBAgePKlSuX5zj79+/XnDlzZLfbJUnDhw/XE088oczMTIWFhSkhIUEWi0WdOnXS2LFjFRoaqrp162rYsGE6efKkwsPDlZaWJpvNpsGDB6tfv36Kj4/XW2+9pZo1a+r48eOyWq2aNm2a7rvvPkVGRiojI0OhoaHq1auXZs6cqY0bNxaYo3HjxnnGz549u/R+AAAAAMBNclstM9uxY4e2bdummJgYrV69WpcvX3Zu+/TTT9WrVy+tWbNG27Zt09mzZ7V79249/fTTevDBBzVx4kR17ty50HF/9Pbbb2vIkCGKiorSrFmz9N///leSFBkZqezsbG3evFkxMTFKSEjQ3r17nfvl5uYqJCREr776qqKiorRixQotX75c3377raSry8OGDh2qmJgY9evXT4sXL9bdd9+tkJAQNWvWLF8xKShHUeMBAAAAs7itrszExcWpc+fO8vHxkST17dtXH3/8sSRpwoQJ+vrrr7V06VKdOnVKqampysrKyjdHcccFBQVpxowZ2rlzpx5//HGNGzdOkhQbG6vQ0FBZLBZZLBatWLFCkhQdHS1JOnXqlM6cOaMpU6Y457py5YqOHj2qOnXqqHr16mrQoIEkqWHDhs79ClNYDgAAAMDsbqsyYxiGHA6H87HFYnH+edy4cbLZbAoKClK7du2UnJycZ+z1jhs4cKDat2+vr7/+Wv/5z3+0ePFirV+/Xu7u7jIMwzkuOTlZ5cuXdz622Wzy9fXVunXrnM+dP39eFStW1Lfffptn7B9fT0EKywEAAACY3W21zKxNmzbasmWLLl26JLvdnqcw7NmzR6NGjVK3bt1kGIYOHDggm80m6Wrpyc3Nvea43xs4cKC+++479enTRzNnztSlS5eUnp6uli1bKjo6Wna7XVarVSEhIdq3b59zv1q1aqlcuXLObMnJyerevbsOHz5c5Gv7fcbi5ChsPAAAAGAWt9WVmbZt2+rYsWPq27evfH19FRgYqIsXL0qSxo4dq1GjRqlSpUry8vLSo48+qjNnzkiS2rdvr7lz5yonJ6fIcb83fvx4zZo1SwsXLpSbm5tGjx6tGjVqaPTo0QoPD1fPnj1ls9nUrVs3denSRTt37pQkeXp66t1331V4eLj+8Y9/KDc3Vy+//LKaNm2q+Pj4Ql/bI488ooULF2rUqFF69tlnr5nDbrc7x7/zzjs3820GAAAASoXhuNY6Jdz2Xv38X66OAAAAStibQc/q3LmMUjmWn5+30tLyf+YYtzd//4rXvc9ttcwMAAAAwK2DMgMAAADAlCgzAAAAAEyJMgMAAADAlCgzAAAAAEyJMgMAAADAlCgzAAAAAEyJMgMAAADAlCgzAAAAAEyJMgMAAADAlAyHw+FwdQiUXXaHQ26G4eoYAACghGXn5OhS2pVSOZafn7fS0rJK5VgwD3//ite9j3sJ5MCtxCGdO5/h6hQoY/hLCAXhvEBBOC8AlCSWmQEAAAAwJcoMAAAAAFOizAAAAAAwJcoMAAAAAFOizAAAAAAwJcoMAAAAAFPie2ZQJIfDLsOg8wIAcKuzWa26kJ5dKsfilt0oCN8zg5vOMNyU+t5EV8cAAAAl7K6R8ySVTpkBbhb+yR0AAACAKVFmAAAAAJgSZQYAAACAKVFmAAAAAJgSZQYAAACAKVFmAAAAAJgSZQYAAACAKVFmAAAAAJgSZQYAAACAKVFmTCI+Pl7du3e/afNt2bJFgwcPvmnzAQAAAKWNMgMAAADAlNxdHQAFW7t2rT788EO5ubnpjjvuUJ8+fZzbMjIyNH36dCUmJsowDLVp00bjxo2Tu7u76tevr7i4OFWuXFmS8jxetGiRNmzYID8/P913332uemkAAADATcGVmTIoMTFRERER+sc//qENGzaoQ4cOev/9953bw8LC5Ofnpw0bNujf//63jh07puXLlxc5544dO7Rt2zbFxMRo9erVunz5ckm/DAAAAKBEUWbKoLi4OLVu3Vp33323JOm5557T9OnTndu/+uorPfPMMzIMQ56enho4cKC++uqra87ZuXNn+fj4yN3dXX379i3R1wAAAACUNMpMGWSxWGQYhvPxlStX9MMPPzgf2+32POPtdrtyc3PzzWO1Wp1/NgxDDocjzzEAAAAAM6PMlEHNmzdXXFycUlNTJUmrV6/W/Pnzndtbt26tlStXyuFwyGq16tNPP9Xjjz8uSapcubIOHTokSdq+fbtznzZt2mjLli26dOmS7Ha71q1bV4qvCAAAALj5uAFAGVS/fn1NmDBBzz//vCTJ399f06dP1wcffCBJmjp1qsLCwhQcHKycnBy1adNGI0aMcG6bMWOGfH199fjjj8vf31+S1LZtWx07dkx9+/aVr6+vAgMDdfHiRde8QAAAAOAmMBy/X3sEFCD1vYmujgAAAErYXSPn6dy5jFI5lp+ft9LSskrlWDAPf/+K170Py8wAAAAAmBJlBgAAAIApUWYAAAAAmBJlBgAAAIApUWYAAAAAmBJlBgAAAIApUWYAAAAAmBJlBgAAAIApUWYAAAAAmBJlBgAAAIApUWYAAAAAmJLhcDgcrg6BssvhsMsw6LwAANzqbFarLqRnl8qx/Py8lZaWVSrHgnn4+1e87n3cSyAHbiEOh6Hz5zNcHQNlDH8JoSCcFygI5wWAksQ/uQMAAAAwJcoMAAAAAFOizAAAAAAwJcoMAAAAAFOizAAAAAAwJcoMAAAAAFPie2ZQJIfDIcMwXB0DAIAyw5qTq/S0X10dw9S4ZTcKwvfM4KYzDEPvrtjj6hgAAJQZLz3T2tURAPz/WGYGAAAAwJQoMwAAAABMiTIDAAAAwJQoMwAAAABMiTIDAAAAwJQoMwAAAABMiTIDAAAAwJQoMwAAAABMiTIDAAAAwJRuqzJz4cIF1a9f/4b3P3jwoKZNm3YTEwEAAAC4UbdVmfmzTpw4oZSUFFfHAAAAACDJ3dUBChMfH6958+apatWqSkpKUvny5TVnzhzVqVNHkydPVlpampKSktSuXTuNGDFC06dPV2JiogzDUJs2bTRu3Di5u7tr27Zteuutt+Tl5aUHH3zQOX9UVJS2bt2qDz74IN/jzMxMhYWFKSEhQRaLRZ06ddKgQYMUGRmpjIwMhYaGavbs2XnydujQQd27d9fu3buVlpamMWPGKCEhQUeOHJG7u7vee+89Va1aVbt27dIHH3wgq9WqCxcuqFevXnrllVcUHx+vt956SzVr1tTx48dltVo1bdo0tWjRQj/++KNmzJihrKwspaamKjAwUAsXLlS5cuX05ZdfKiIiQm5ubmrQoIFiY2P1ySefqEaNGvrss8+0atUq2e12+fn56fXXXy/w/ZswYUKp/mwBAACAm6HMlhlJOnr0qEJDQ9WsWTOtWrVKEyZMUFRUlCTpypUr2rRpkyRp0qRJ8vPz04YNG5STk6ORI0dq+fLl6tOnj6ZMmaLVq1crICDAWVyuJTIyUtnZ2dq8ebNsNpuGDh2qVq1aKSQkRFu3bs1XZH6TnZ2t9evXa/PmzXr11VcVHR2twMBAjRo1StHR0Ro+fLiWL1+uOXPm6P7771dKSorat2+vZ599VtLVZWx///vf1aBBAy1fvlyLFy9WixYt9Omnn6pXr17q2bOncnJy1KdPH+3evVuPPfaYJk6cqH/+858KDAxUdHS0oqOjJUl79+5VTEyMVq5cKS8vL+3Zs0djxozR5s2b871/AAAAgBmV6WVmgYGBatasmSSpb9+++u6773Tx4kVJUtOmTZ3jvvrqKz3zzDMyDEOenp4aOHCgvvrqK/3vf/9TvXr1FBAQIEkaMGBAsY4bGxurfv36yWKxyNPTUytWrFDz5s2vuV+XLl0kSTVr1tSdd96pwMBASdK9996r9PR0GYah999/X0eOHNHixYs1Z84cORwO/frrr5Kk6tWrq0GDBpKkhg0bKj09XZI0YcIEVa5cWUuXLtUbb7yh1NRUZWVlaf/+/apTp47zOL1795aPj48kaffu3Tp9+rQGDhyonj17av78+UpPT1daWlq+9w8AAAAwozJ9ZcZiseR57HA4nM95e3s7n7fb7XnG2e125ebmyjAMORwO5/Pu7v/3cv+4LScnJ884wzCcj5OTk1W+fPlr5vX09HT+2cPDI9/2rKws9e7dW506dVKzZs3Ut29f7dixw5nj98f4fb5x48bJZrMpKChI7dq1U3JysvO9+P1rkCQ3Nzfne9CzZ0/nEjK73a7U1FRVqlRJUt73DwAAADCjMn1lJjExUYmJiZKkNWvWqEmTJvL19c03rnXr1lq5cqUcDoesVqs+/fRTPf7442rWrJlOnDjhnOO3JWqSVLlyZR0/flzZ2dnKzc3Vrl27nNtatmyp6Oho2e12Wa1WhYSEaN++fbJYLMrNzb3h13P69GldvnxZr7zyijp06KC9e/fKarXmK2N/tGfPHo0aNUrdunWTYRg6cOCAbDabmjRpolOnTjlf39atW3Xp0iUZhqFWrVpp06ZNSk1NlSStWrVKf/vb3244OwAAAFDWlOkrM3feeacWLlyo//f//p8qV66sefPmFThu6tSpCgsLU3BwsHJyctSmTRuNGDFCnp6eioiI0Pjx4+Xh4aFHH33UuU+rVq306KOPKigoSP7+/mrevLmOHTsmSRo9erTCw8PVs2dP2Ww2devWTV26dNGZM2e0cOFCjRo1Su+88851v5769eurXbt2CgoKkq+vr+69914FBATo9OnTea7q/NHYsWM1atQoVapUSV5eXnr00Ud15swZ+fn5acGCBZo0aZLc3Nz04IMPyt3dXV5eXmrTpo1eeOEFDR06VIZhyMfHR4sXL85zxQkAAAAwM8Pxx3VKZUR8fLxmzpypjRs3ujpKmXX58mW9++67GjNmjLy8vHTkyBENHz5c//nPf25qaXl3xZ6bNhcAAGb30jOtde5chqtjmJqfn7fS0rJcHQNljL9/xevep0xfmUHRfHx85OHhoX79+snd3V3u7u5auHAhV18AAABwWyizV2ZQdnBlBgCA/8OVmT+PKzMoyI1cmSnTNwAAAAAAgMJQZgAAAACYEmUGAAAAgClRZgAAAACYEmUGAAAAgClRZgAAAACYEmUGAAAAgClRZgAAAACYEmUGAAAAgCkZDofD4eoQKLscDocMw3B1DAAAygxrTq7S0351dQxT8/PzVlpalqtjoIzx96943fu4l0AO3EIcDun8+QxXx0AZw19CKAjnBQrCeQGgJN1QmXE4HPrjBR03N1asAQAAACg9xS4zhw8f1syZM3X48GHZ7fZ827/77rubGgwAAAAAilLsMvPaa6/J19dXb7/9tnx8fEoyEwAAAABcU7HLzI8//qgNGzbovvvuK8k8AAAAAFAsxf6gS8OGDXXy5MmSzAIAAAAAxVbsWzOvXLlS77zzjnr16qWaNWvKw8Mjz/Z+/fqVSEC4FrdmBgAgr1xrri6mc2vmP4O73KEgN3Jr5mKXmQ4dOhQ+iWHoiy++uO6DwxxOvPelqyMAAFBmBIxsq3Pn+NqCP4Myg4KU6PfM7Ny587onBwAAAICSUmSZiYuL06OPPip3d3fFxcUVOs4wDLVo0eKmhwMAAACAwhRZZoYMGaKvv/5aVapU0ZAhQwodZxgG3zMDAAAAoFQVWWYSExML/DMAAAAAuFqxPzMjSTk5OUpNTZXdbpd09U5XVqtVR48eVY8ePUokIAAAAAAUpNhlZtu2bXr99dd16dKlfNuqVq1KmQEAAABQqor9pZkLFizQE088oU2bNsnX11erV6/W+++/r3vuuUdjxowpyYwAAAAAkE+xr8ycPXtWS5Ys0b333qsHH3xQ586dU6dOnWSxWDRnzhz17du3JHMCAAAAQB7FvjLj6+urX3+9+m23tWrVct69rFatWjp79mzJpAMAAACAQhS7zLRv317Tp0/X8ePH1bx5c61bt04HDx7UJ598oqpVq5ZkRgAAAADIp9hlZsqUKapdu7aOHDmiTp066eGHH9aAAQO0atUqTZo0qcQCxsfHq3v37jdtvhdeeEEnTpy4afO50uTJk7Vs2bIb2nfx4sXasWPHTU4EAAAAlJ5if2amQoUKCgsLcz6OiIjQG2+8oXLlysnDw6NEwpWEpUuXujpCmRAfH6+AgABXxwAAAABu2HV9z8zu3bv1ww8/yGq15ts2YsSImxbqj7KyshQSEqLTp0/L19dXM2bMUK1atTR58mTVrVtXw4YNk6Q8jz/55BOtXr1aHh4eKleunGbMmKGAgAB16NBBixYtUlZWlt566y3VrFlTx48fl9Vq1bRp09SiRQtZrVZFRERo3759stlsatiwoaZOnSofH59C5y3s+d87f/68pk2bpl9++UXnzp3TPffco4ULF6pKlSrq0KGDevfurbi4OCUnJysoKEgTJ06U3W7XrFmzdODAAWVmZsrhcCgsLExNmzZ1zrt+/Xrn8SXpp59+0pNPPqmdO3fq/fff1/bt2+Xh4aE77rhDs2fP1vbt23X48GHNmzdPFotFnTt3LrGfHQAAAFBSil1mQkNDtWHDBtWpU0fly5fPs80wjBItM8nJyYqIiFCTJk20Zs0aTZw4UZ999lmh4202m2bNmqWdO3fqrrvuUkxMjP73v//lKxcHDx7U3//+dzVo0EDLly/X4sWL1aJFCy1ZskQWi0VRUVEyDEMLFixQRESEXn/99QLnrVWrVrGOt2nTJj388MN68cUX5XA49OKLL2rdunUaOnSopKul7ZNPPlFKSoo6d+6sQYMG6fz580pNTdWaNWvk5uamJUuWaOnSpXnKTNeuXTVnzhydOHFCAQEB+uyzz9S7d2/98ssv+uc//6m4uDh5enpq+fLlOnjwoJ5++mlt2bJFTz/9NEUGAAAAplXsMrN161YtXLhQnTp1Ksk8Bapfv76aNGkiSerdu7feeOMNZWRkFDreYrGoa9euGjhwoNq1a6dWrVopODg437jq1aurQYMGkqSGDRsqOjpa0tUrUBkZGYqNjZUk5eTkqEqVKoXOW9zj/e1vf9P+/fv14Ycf6tSpUzp+/Lgeeugh5/aOHTtKuvolpFWqVFF6eroeeeQRVapUSatXr1ZSUpLi4+NVoUKFPPN6enqqf//++vTTTzVp0iRFR0drxYoVqlq1qgIDA9W7d2/95S9/0V/+8he1bNnyet56AAAAoMwqdpmpWrWqy+5a5uaW9z4FhmHI3d1dhmHI4XA4n8/JyXH+OSIiQt9//71iY2O1dOlSrV27Vu+9916eeX5/hen3c9ntdk2ZMkVt27aVJGVmZio7O7vIeYtzvPnz5+vgwYPq27evmjdvrtzc3Dz5y5Urly/P7t27FR4eriFDhqhjx46qXbu21q9fn+89GjBggPr376/HHntMdevWVY0aNSRJK1as0KFDhxQXF6dZs2apefPmmjp1ajHedQAAAKBsK/bdzKZPn67p06crJiZG8fHx2rdvX57/StKxY8ec32uzZs0aNW3aVF5eXrrjjjt0+PBhSdKFCxe0f/9+55/btm0rPz8/Pffcc3rllVd07NixYh+vdevWWrlypaxWq+x2u15//XUtWLCg0HmLe7w9e/bob3/7m3r16qUqVaooNjZWNputyCxff/212rdvr6eeekqNGjXSjh07CtynevXqevjhhzVr1iwNGjRIkpSYmKju3burTp06Gj58uJ577jlnLovFotzc3GK/JwAAAEBZU+wrM0eOHNF3332nyZMn59tmGIazbJSE2rVra/HixUpKSlKVKlU0Z84cSdLgwYM1fvx4PfHEE6pRo4Yee+wxSVLlypU1cuRIPffccypfvrwsFkueO7Fdy0svvaS5c+eqd+/estlsatCggSZPniwfH58C5y3u8UaNGqV58+bp3XfflcViUZMmTXTmzJkiswwcOFDjx493Lmdr1qyZtm3bJrvdnm9snz59NHPmTOcVpcDAQAUFBalv377y9vZW+fLlnVdl2rdvr7lz5yonJ0e9e/cu9nsDAAAAlBWG4/frnIrw2GOP6cUXX9SgQYPy3QBAuvov/XAdu92uGTNmqHr16nrxxRdv6twn3vvyps4HAICZBYxsq3PnCv/sLq7Nz89baWlZro6BMsbfv+J171PsZWaenp7q2LGjKlSoIIvFku8/uM7ly5fVvHlzJSUl6ZlnnnF1HAAAAKBUFHuZ2bhx4zR37lxNnDhRNWrUkLt73l3/+CF9lB4fH58S/9wSAAAAUNYUu8wsWrRIv/zyi778suAlRyX5mRkAAAAA+KNil5n58+eXZA4AAAAAuC7FLjO/3Sns5MmTOnnypGw2m2rVqqXAwMASCwcAAAAAhSl2mUlPT9ekSZO0e/duVapUSTabTZmZmWrWrJneffddVax4/XcfAAAAAIAbVexP7c+cOVPnzp3T5s2bFR8fr/3792vDhg369ddfNXv27JLMCAAAAAD5FLvM7Nq1S9OnT1ft2rWdzwUEBGjatGn64osvSiQcAAAAABSm2GWmoC/KlCTDMGSz2W5aIAAAAAAojmKXmQ4dOmjGjBn68ccfnc/98MMPmjlzptq3b18i4QAAAACgMIbD4XAUZ+ClS5c0atQo7d+/XxUqVJB09Zvn27Vrp3nz5snX17dEg8I1HA6HDMNwdQwAAMqMXGuuLqb/6uoYpubn5620tCxXx0AZ4+9//TcUK3aZSUpK0okTJ3TkyBHVqFFDGRkZatOmje6///7rPijMw2536JdfLrs6BsoY/hJCQTgvUBDOCxSE8wIFuZEyc81bM8fFxWn27Nk6fvy4ft97DMPQAw88oMmTJ6tZs2bXfWAAAAAA+DOK/MzMnj179PzzzyswMFAff/yx/vvf/+rIkSOKj4/XRx99pNq1a2vIkCH65ptvSisvAAAAAEi6xjKzQYMGqUmTJpowYUKhE7z55ps6duyYlixZUiIB4VosM0NBWB6AgnBeoCCcFygI5wUKciPLzIq8MpOYmKjevXsXOUFwcLCOHj163QcGAAAAgD+jyDJz5coVVapUqcgJ7rjjDl24cOGmhgIAAACAaymyzDgcDrm5Ff1VNIZhqJg3RAMAAACAm+aadzPbuHGj83tlCnL5Mp+nuJUZhuOG1i/i1sd5gYLcaudFTm620i5aXR0DAFCIIstM9erV9c9//vOak9x99903LRDKFsNw08fxL7o6BgC4xODmSyRRZgCgrCqyzOzcubO0cgAAAADAdSn6AzEAAAAAUEZRZgAAAACYEmUGAAAAgClRZgAAAACYEmUGAAAAgClRZgAAAACYEmUGAAAAgClRZgAAAACYEmUGAAAAgCmVuTJz8OBBTZs2TZJ06NAhhYSESJKSk5PVvXt39ejRQ/v373c+X5hFixYpJiamyDFRUVEaPnx4vue/+OILhYWFXTPr1KlTdfjw4WuOq1+/vi5cuJDneK+99ppiY2OvuS8AAACAgrm7OsAfnThxQikpKZKkRo0aKTIyUpIUHx+vO++8Ux999JEkqVmzZkXO8/LLL99who4dO6pjx47XHBcbG6sBAwbc0DHCw8NvaD8AAAAAV5VKmbHb7Zo1a5YOHDigzMxMORwOhYWFqWnTppo8ebLS0tKUlJSkhx56SLGxscrIyFBoaKh69eqlmTNnaurUqVq4cKEyMjI0ePBgjR49WjNnztTGjRuVmZmpsLAwJSQkyGKxqFOnTho7dqxCQ0NVt25dDRs2TGvXrtWaNWuUk5Oj9PR0vfDCC3rqqacKzRsVFaWtW7fqgw8+0ODBg/Xwww8rISFBycnJatq0qebOnatFixYpNTVV48eP17x581S7dm2Fh4fr+++/V05Ojlq2bKmJEyfK3b3gt3jw4MF6+umn1bVrV0VFRWnJkiUqX768WrRooX/96186evSoJOm9997Ttm3bZLfbdc899+jvf/+7qlatWmguNzc37dq1SwsXLpTdbpe3t7emT5+uwMBAJSQkKCIiQr/++qsMw9CYMWPUvn37EvmZAwAAACWtVMrMgQMHlJqaqjVr1sjNzU1LlizR0qVL1bRpU0nSlStXtGnTJkn/VyRmz56t+Ph4SVKLFi0UEhLiLBi/PS9JkZGRys7O1ubNm2Wz2TR06FDt3bvXuT0zM1OfffaZlixZojvuuEPffvuthgwZUmSZ+aMzZ87o448/VlZWloKCgrR3716NHTtWGzZsUEREhBo1aqTQ0FA98MADmjNnjmw2myZPnqwPP/xQL7zwQpFznzhxQhEREYqKilK1atW0ePFi2Ww2SVJMTIy+//57ffbZZ3J3d9eaNWs0depULV26tNBcAQEBmjBhgj7++GM1aNBA27ZtU0REhN58802FhoZq2bJlqlGjhlJSUvTkk0+qfv36ql69erHfCwAAAKCsKJUy88gjj6hSpUpavXq1kpKSFB8frwoVKji3/1ZqbkRsbKxCQ0NlsVhksVi0YsUKSVJ0dLQkqUKFCnr//ff15Zdf6tSpU0pMTFRWVtZ1HaN9+/Zyc3OTj4+P7rvvPqWnp+cbs3v3bh06dEhr166VdLWgFceePXvUqlUrVatWTZL0zDPP6O2335Yk7dq1S4cOHVLfvn0lXb3C9euvvxaZKyEhQXXr1lWDBg0kSV26dFGXLl305Zdf6ty5cxo1apRzf8MwdOzYMcoMAAAATKlUyszu3bsVHh6uIUOGqGPHjqpdu7bWr1/v3O7t7X3Dc7u7u8swDOfj5ORklS9f3vn4559/1oABA/Tkk0+qadOm6tq1q3bt2nVdx/j9fIZhyOFw5Btjt9u1aNEi1alTR5J06dKlPLkKY7FY8sxnsVjyzPn88887ryJZrdY8RaqgXH98PxwOh44dOyabzaY6deros88+c25LSUlR5cqVr5kRAAAAKItK5W5mX3/9tdq3b6+nnnpKjRo10o4dO5xLqf7IYrEoNze32HO3bNlS0dHRstvtslqtCgkJ0b59+5zbDx8+rMqVK+ull15SmzZtnEWmsONfj99nbd26tT766CM5HA5ZrVaNHDnSeZWoKK1bt1ZcXJzzpge/LxutW7fW2rVrdfnyZUlX79A2ceLEIud76KGHdPLkSR0/flzS1TuzTZgwQQ8//LBOnz7tfG++++47PfHEE0pNTb3+Fw4AAACUAaVyZWbgwIEaP368goODZbFY1KxZM+eH2v/okUce0cKFCzVq1Cg9++yz15x79OjRCg8PV8+ePWWz2dStWzd16dJFO3fulCS1atVKa9euVdeuXeXl5aXGjRurcuXKOn369J9+Xb/dbCAsLEyvvfaawsPDFRwcrJycHD3++ON6/vnnrzlHrVq1FBoaqmHDhsnT01MNGjSQl5eXJKl///7Oz7YYhqG7775bc+bMKXK+O++8UxEREZo0aZJsNpt8fHz01ltvqXLlyoqMjNS8efOUnZ0th8OhefPm6Z577vnT7wMAAADgCoajoDVTKDVJSUlat26dXnrpJbm5uWnbtm1aunRpnis0rvZx/IuujgAALjG4+RKdO5fh6him5ufnrbS06/usKm59nBcoiL9/xevep8x9z8ztplq1akpNTXVetapYsaJmzZrl6lgAAABAmUeZcTEPDw/NmDHD1TEAAAAA0ymVGwAAAAAAwM1GmQEAAABgSpQZAAAAAKZEmQEAAABgSpQZAAAAAKZEmQEAAABgSpQZAAAAAKZEmQEAAABgSnxpJorkcNg1uPkSV8cAAJfIyc12dQQAQBEoMyiSw2Ho/PkMV8dAGePn5620tCxXx0AZw3kBAChtLDMDAAAAYEqUGQAAAACmRJkBAAAAYEqUGQAAAACmRJkBAAAAYEqUGQAAAACmxK2ZUSTDcMjfv6KrY6AM4rxAQUrrvLDlZuvCRWupHAsAUHZRZlAkw3DTT3u7uToGAORR/bHNkigzAHC7Y5kZAAAAAFOizAAAAAAwJcoMAAAAAFOizAAAAAAwJcoMAAAAAFOizAAAAAAwJcoMAAAAAFOizAAAAAAwJcoMAAAAAFOizAAAAAAwpduyzEyePFnLli0rcFvPnj116dKlEj/OzXYzcwMAAABm4O7qAGXNunXrXB3hhpg1NwAAAHCjymyZiY+P14IFC3TXXXfp+PHj8vLy0pgxY/Txxx/rxx9/VJcuXTRlyhTZ7XbNmjVLBw4cUGZmphwOh8LCwtS0aVNlZmYqLCxMCQkJslgs6tSpk8aOHStJ+uabbzRw4ECdP39edevW1Ztvvilvb2/Vr19fcXFx2r17t7Zv3y43NzedPn1aHh4emjt3rurVq6eMjAyFh4fr+++/V05Ojlq2bKmJEyfK3b3wt/PkyZMKDw9XWlqabDabBg8erH79+hWZf/LkyUpLS1NSUpLatWunX375RT4+Pjp27Jh+/vln1a5dWwsWLFCFChWKlfv06dOaMmWK0tPT5e/vL4fDoR49eqhPnz6l9WMFAAAAbpoyvczs0KFDGjlypLZs2aIqVapoyZIl+uCDDxQVFaVPPvlEKSkpOnDggFJTU7VmzRpt3rxZvXv31tKlSyVJkZGRys7O1ubNmxUTE6OEhATt3btXkpSSkqIPP/xQW7duVUpKirZt25bv+Pv27dPrr7+ujRs3qkmTJs4lY7NmzdIDDzygqKgoxcTE6OLFi/rwww8LfR25ubkKCQnRq6++qqioKK1YsULLly/Xt99+W2R+Sbpy5Yo2bdqkCRMmSJIOHz6sZcuWafPmzUpNTdWWLVuKnXvixIn661//qo0bN2rq1Kn69ttvb+wHAwAAAJQBZfbKjCTVqFFDDRs2lCTde++9qlixojw9PVW5cmVVqFBB6enpeuSRR1SpUiWtXr1aSUlJio+PV4UKFSRJsbGxCg0NlcVikcVi0YoVKyRJ0dHR6tSpk7y8vCRJdevW1YULF/Id/4EHHlC1atUkSQ0bNtT27dslSbt379ahQ4e0du1aSVcLR1FOnTqlM2fOaMqUKc7nrly5oqNHj+qpp54qNL8kNW3aNM9cbdq0kaenpySpXr16Sk9PL1bu9PR0HTx40Pke1KlTRy1atCgyNwAAAFCWleky89v/tP+moGVcu3fvVnh4uIYMGaKOHTuqdu3aWr9+vXO8YRjOscnJySpfvny+uQzDkMPhyDf3b2P/OMZut2vRokWqU6eOJOnSpUt5jvNHNptNvr6+eT7Xcv78eVWsWLHI/JLk7e1drEzXGmOxWCQpz/jfngMAAADMqEwvMyuOr7/+Wu3bt9dTTz2lRo0aaceOHbLZbJKkli1bKjo6Wna7XVarVSEhIdq3b9+fPmbr1q310UcfyeFwyGq1auTIkc4rHgWpVauWypUr5ywzycnJ6t69uw4fPlxk/pvJx8dHTZo0UVRUlCQpKSlJcXFxRZYwAAAAoCwzfZkZOHCg9u3bp+DgYA0YMEA1a9bU2bNnZbfbNXr0aHl4eKhnz57q1auX2rZtqy5duvzpY7722mvKyspScHCwgoODVa9ePT3//POFjvf09NS7776rtWvXKjg4WEOHDtXLL7+spk2bFpn/Zps7d64+//xz9ejRQzNmzFCNGjXyXMUBAAAAzMRwFLROCbek9957T126dFGdOnWUkZGhHj16aOnSpQoICChyv5/2diulhABQPNUf26xz5zJcHQPF4OfnrbS0LFfHQBnDeYGC+PtXvO59yvRnZnBz3X///Ro7dqzc3Nxks9n0wgsvXLPIAAAAAGUVZeY2EhQUpKCgIFfHAAAAAG4K039mBgAAAMDtiTIDAAAAwJQoMwAAAABMiTIDAAAAwJQoMwAAAABMiTIDAAAAwJQoMwAAAABMiTIDAAAAwJT40kwUyeGwq/pjm10dAwDysOVmuzoCAKAMoMygSA6HofPnM1wdA2WMn5+30tKyXB0DZQznBQCgtLHMDAAAAIApUWYAAAAAmBJlBgAAAIApUWYAAAAAmBJlBgAAAIApUWYAAAAAmBK3ZkaRDEPy96/o6hgogzgv8Ed2W66rIwAAbjOUGRTJMAyd+M+Hro4BwAQC2gxxdQQAwG2GZWYAAAAATIkyAwAAAMCUKDMAAAAATIkyAwAAAMCUKDMAAAAATIkyAwAAAMCUKDMAAAAATIkyAwAAAMCUKDMAAAAATIkyAwAAAMCUbssyc+jQIYWEhLg6xjWlpKRo4MCBBW6bMWOG3n777RueOykpSWPGjLnh/QEAAABXuy3LTKNGjRQZGenqGNdUtWpVrV69ukTm/umnn/Tjjz+WyNwAAABAaXB3dYCS9Oqrr6phw4YaNmyYJGnVqlWKj4/XoEGDNHPmTG3cuFGZmZkKCwtTQkKCLBaLOnXqpLFjxyonJ0cRERHat2+fbDabGjZsqKlTp8rHxyfPMd5++20dP35c58+f1y+//KLAwECFh4fLx8dHHTp0UOPGjXXs2DGNGzdOjRs31owZM5ScnKycnBz99a9/1YgRI5Sbm6uZM2cqISFBHh4eqlGjhmbPnq2LFy8qODhY33zzjS5fvqzXXntNiYmJuuuuu2SxWNS0aVNJV6/gFDTv2bNn9dxzz6lt27Y6cOCA0tPTNXbsWD3xxBOaOnWqUlJSNGzYMC1btqzUfzYAAADAn3VLX5np37+/YmJinI+joqL05JNP5hkTGRmp7Oxsbd68WTExMUpISNDevXu1ZMkSWSwWRUVFaf369brrrrsUERFR4HEOHDigyMhIff7553J3d9c777zj3Fa3bl19/vnn6ty5syZMmKC+ffsqKipKa9euVWxsrDZv3qxvv/1We/fu1fr16xUVFaWaNWvq2LFj+XKWL19eW7Zs0aJFi/JcVSlsXunqcrLWrVtr7dq1Gj9+vObPny+LxaKwsDDde++9FBkAAACY1i19ZaZ58+bKzs7WoUOH5OXlpQsXLqhly5bau3evc0xsbKxCQ0NlsVhksVi0YsUKSdL8+fOVkZGh2NhYSVJOTo6qVKlS4HG6du2qO++8U5LUr18/zZo1S5MmTZIkNWvWTJKUlZWlffv2KT09XYsWLXI+l5iYqNatW8tisah///5q3bq1nnjiCTVu3Fhnz551HiMuLk5TpkyRYRiqXLmyOnfufM15GzduLA8PD7Vt21aS1LBhQ6Wlpd2U9xYAAABwtVu6zBiGoX79+mndunXy8PBQv379ZBhGnjHu7u55nktOTlb58uVlt9s1ZcoUZxHIzMxUdnZ2gcexWCzOP9vtdrm5/d8FL29vb+fzDodDq1evlpeXlyTpwoULKleunCpUqKB169YpISFB//3vf/XKK6/o2WefVadOnfIcx+Fw5DtmUfNevHhRHh4ezjx/fO0AAACAmd3Sy8wkqXfv3tq5c6e2bt2qPn365NvesmVLRUdHy263y2q1KiQkRPv27VPr1q21cuVKWa1W2e12vf7661qwYEGBx/jiiy+UkZEhu92uTz/9VO3bt883xsfHRw8//LA+/PBDSdKlS5c0aNAgffHFF9q1a5eee+45PfLIIxozZox69eqlxMTEPPu3adNGa9euld1uV3p6ur744otrzlsUi8WinJyca7+BAAAAQBl1y5cZf39/NWzYUPXq1VPVqlXzbR89erQ8PDzUs2dP9erVS23btlWXLl300ksv6Z577lHv3r3VrVs3ORwOTZ48ucBj3HnnnXrhhRcUFBSkihUrasSIEQWOi4iI0IEDBxQcHKz+/fure/fu6tGjh/7yl78oICBA3bt3V58+ffTNN99o9OjRefYdM2aM3N3dFRQUpBEjRqhevXrXnLcodevWlcViUb9+/fJc8QEAAADMwnDwf7J/yttvv62LFy9q2rRpro5SYk7850NXRwBgAgFthujcuQxXx0AZ4+fnrbS0LFfHQBnDeYGC+PtXvO59bvkrMwAAAABuTbf0DQBKw5gxY1wdAQAAALgtcWUGAAAAgClRZgAAAACYEmUGAAAAgClRZgAAAACYEmUGAAAAgClRZgAAAACYEmUGAAAAgClRZgAAAACYEl+aiSI5HA4FtBni6hgATMBuy3V1BADAbYYygyI5HNL58xmujoEyxs/PW2lpWa6OgTLGz8/b1REAALcZlpkBAAAAMCXKDAAAAABTMhwOh8PVIQAAAADgenFlBgAAAIApUWYAAAAAmBJlBgAAAIApUWYAAAAAmBJlBgAAAIApUWYAAAAAmJK7qwOgbNq9e7fefPNNWa1W1a9fX7NmzZKPj4+rY8HF5syZoy1btqhSpUqSpFq1amnhwoWuDQWXcTgcCg0NVd26dTVs2DDZbDbNnj1be/bskc1m09ChQzVo0CBXx0Qp+uM5IUktWrRQ1apVnWOGDRumHj16uCoiStm6deu0bNkyGYYhLy8vvfbaa2rUqJHef/99xcTEyGazqUePHho9erQMw3B1XJSSws6LPn366MqVK/Lw8JAkBQcH6/nnny9yLsoM8rlw4YJCQ0O1atUq3X///Zo/f74iIiL0xhtvuDoaXOybb77RggUL1KRJE1dHgYudPHlS06dP14EDB1S3bl1J0urVq3X69Glt3LhRmZmZGjBggB544AE1btzYxWlRGgo6J3744QdVqlRJ69atc3E6uMIPP/yg+fPnKyoqSnfddZe+/PJLjRkzRtOnT9eWLVsUFRUli8WiYcOGqU6dOurWrZurI6MUFHZebN68WWfOnFFcXJyzzBQHy8yQz549e9SoUSPdf//9kqRBgwZpw4YN4vtVb29Wq1VHjx7V8uXL1aNHD40ZM0Y//fSTq2PBRVauXKk+ffooKCjI+dyOHTvUp08fubu7q1KlSvrrX/+q9evXuzAlSlNB58Q333wjNzc3DR48WMHBwVq8eLFsNpsLU6I0eXp6KiwsTHfddZck6cEHH9T58+e1ZcsWde/eXd7e3ipXrpz69OnD74rbSGHnxf/+9z95e3tr+PDhCg4O1qxZs3TlypVrzkeZQT4///yzqlWr5nxcrVo1Xb58WZmZmS5MBVdLSUlRixYtNG7cOK1bt04PPfSQXnrpJUrubWratGnq1atXnueSk5N19913Ox9Xq1ZNP//8cykng6sUdE7YbDa1atVKy5Yt08qVK7Vnzx59/PHHrgmIUlejRg21a9dO0tUliLNnz1aHDh2Umpqa73dFSkqKi1KitBV2XlitVjVv3lyRkZFau3atkpOT9eabb15zPsoM8rHb7QU+7+bG6XI7q1mzppYuXaratWvLMAwNGzZMZ86c0dmzZ10dDWVEQcWW3xu3tyeffFJTp06Vp6enfH19NWTIEO3YscPVsVDKsrKy9PLLL+vMmTMKCwvjdwUk5T8vOnbsqPnz58vHx0flypXT8OHDi/X7gjMH+dx99906d+6c83FKSooqVaokb29vF6aCqyUmJiomJibPcw6H47rWteLWVtDvjt9f5cXtJyYmRomJic7HDodD7u58XPd28tNPP2ngwIGyWCz617/+JV9fX35XoMDzYufOndq3b59zTHF/X1BmkE/r1q114MABnTp1StLVD/V27NjRtaHgcm5ubgoPD1dSUpIk6ZNPPlH9+vX5CwhOHTt21L///W/l5ubq0qVL2rRpkzp16uTqWHCh48ePKzIyUjabTVeuXNHKlSv5kPdtJC0tTc8884y6dOmit956S+XLl5d09XfF+vXrlZWVJavVqqioKH5X3EYKOy9+/vlnzZ07V1euXJHNZtNHH31UrN8X/PMI8qlSpYpmz56tkJAQ5eTk6N5779XcuXNdHQsuVq9ePU2dOlUjR46UzWZTtWrVtGDBAlfHQhkyaNAgnTlzRj179lROTo4GDBigxx57zNWx4EKjR4/WjBkzFBwcrNzcXHXt2lX9+/d3dSyUklWrVik5OVnbt2/X9u3bnc9/9NFH6tKli/r376+cnBx17Ngx3+etcOsq6rxISkpS7969ZbPZ1Lx5c40aNeqa8xkOPr0LAAAAwIRYZgYAAADAlCgzAAAAAEyJMgMAAADAlCgzAAAAAEyJMgMAAADAlCgzAAAAAEyJMgMAAADAlCgzAAAAAEzp/wPuXmUhYSY0EA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 name="AutoShape 338" descr="data:image/png;base64,iVBORw0KGgoAAAANSUhEUgAAAzoAAAEvCAYAAACNNbS1AAAAOXRFWHRTb2Z0d2FyZQBNYXRwbG90bGliIHZlcnNpb24zLjMuNCwgaHR0cHM6Ly9tYXRwbG90bGliLm9yZy8QVMy6AAAACXBIWXMAAAsTAAALEwEAmpwYAABDNElEQVR4nO3de3zP9f//8ft775lhmGkmoZzCSgcUMmGO04ahjCjHSg5RppEIc17O5ZR0QFtpGJZQVmGf4aMcKgsfx1pGbMbY3nu/X78/+vX+tsyMNu9573a9XLpc9n4dns/H67XnJe6ez/frZTIMwxAAAAAAOBEXRxcAAAAAAPmNoAMAAADA6RB0AAAAADgdgg4AAAAAp0PQAQAAAOB0CDoAAAAAnI6rowtA4WYYhrKybI4uA4WM2WyS1cqT6ZEd4wI5YVwgJ4wL5KRYMXO+tkfQQa4MQ0pJSXd0GShkPD1LMi5wDcYFcsK4QE4YF8iJt3fpfG2PpWsAAAAAnA4zOsidKf/TNZwD4wI5YVz8nwyLRRdTrjq6DAAosgg6yJWLyaTXvvjI0WUAwB3n7YDnJBF0AMBRWLoGAAAAwOkQdAAAAAA4HYIOAAAAAKdD0AEAAADgdAg6AAAAAJwOQQcAAACA03FI0Bk/frz8/f01e/ZsDRw4UEeOHHFEGTeUkZGhV155RUFBQerSpYt++eUXR5d0S/r166fz5887ugwAAADgtnHIe3SioqIUFxenihUrOqL7PNuwYYMuXbqk9evXa9GiRVqyZIkiIiIcXdZN27Fjh6NLAAAAAG6r2z6j07NnTxmGoYEDB2rPnj3y9/fXgQMHlJCQoJCQEIWGhqpz587q0KGD/vOf/0iSjh07pr59+6p79+5q2bKlBg0apIyMDElSvXr1NH/+fIWEhMjf318ffPCBva/Fixerffv2CgwM1ODBg5WWliZJ+uyzz9SlSxd17txZffr00dGjR3OstVatWjp06JAOHz6sXbt2qUmTJte9rm3btikkJERdunRRixYtNGfOHPu+1atX66mnnlJQUJCee+45JSUl5bo9KipKgYGB6tixo/r166djx45JksLCwrRs2TJ7u3//7O/vr/nz56tnz55q2bKlZsyYIUkaPXq0JOn5559XUlKSVq1apY4dO6pr167q2bNnoZ1NAwAAAP6N2x50Vq1aJUn68MMP1bBhw2z79u/fr379+mnt2rXq1q2bFixYIEn69NNP1blzZ0VFRWnz5s06ffq04uLiJEmZmZkqV66cIiMjNW/ePL399tvKyMjQV199pejoaEVFRWnDhg2qXLmyVqxYoV27dmnt2rVauXKl1q5dqwEDBmjo0KE51lq1alX5+PgoMDBQ/v7+6tq1a47HGYah999/X9OmTbP3uWTJEp0/f16HDh1SRESE3nvvPa1fv17+/v5auHDhdbfHx8frvffe00cffaSYmBh7SDMM44b3Nj09XatWrVJkZKRWrFihU6dOaerUqfb7XaFCBU2ZMkXvvfeePv/8cz3zzDP673//m6ffGwAAAHAnccjSteupVKmS6tatK0ny9fXVmjVrJEmhoaHasWOHli5dquPHjys5OVnp6en281q1aiVJeuCBB5SZman09HTFx8erffv2Klu2rKT/m9mYMWOGTpw4oZCQEPv5qampSklJkaenp33buXPnFBISol69eqlhw4b65JNP1LRpU82fP1/Tpk2Tm5ub/ViTyaRFixYpLi5OGzZs0NGjR2UYhq5cuaL4+Hj5+fnp7rvvliT16dNHkrR8+fIct8+YMUMdOnSQl5eXJKlLly6aPHmyTp8+fcP799d98PHxUfny5ZWamqoqVarY95vNZrVv314hISFq0aKFmjZtqqCgoBu2CwAAANxpClXQcXd3t/9sMpnssxivvvqqrFarAgIC1KJFCyUlJWWb4ShevLj9HOnPGRaz2Wz/LEkXL17UxYsXZbPZ1KlTJ4WGhkqSbDabkpOT7YHoLxs2bNBDDz2kPn36yDAMvfbaa+revbsefPDBbCFH+nMmJTg4WK1bt1bDhg3VtWtXbd26Ncc6rl69ql9//fW623OauTEMQ1lZWdnuiSRZLJZsx/11H/55//4uIiJCv/zyi3bu3KmlS5dq9erVWrhw4TXHAQAAAHeyO+Lx0tu3b9fgwYPVoUMHmUwm7du3T1arNddznnjiCW3ZskWXLl2SJM2fP18ffPCBmjZtqo0bNyo5OVmS9Mknn+j555+/5vxq1arp4MGDSk1NlclkUtOmTZWWliaLxWJv8y8nTpzQpUuXNHz4cPn7+2vXrl3KzMyUzWZTo0aNFB8fb+8vMjJSM2fOvO52Pz8/xcbG2p+S9vnnn8vT01P33nuvypUrp4MHD0qSzp8/rz179uTp/pnNZmVlZen8+fNq3ry5PD091adPHw0fPlyJiYl5agMAAAC4kxSqGZ3rGTFihAYPHqyyZcuqRIkSeuyxx3Ty5Mlcz2nevLmOHDmiHj16SJJq1qypSZMmycPDQwMHDlS/fv1kMpnk4eGhBQsWZJtd+ev8Y8eOqVevXsrKylKlSpUUExOjd955R9HR0Xruuefsx9auXVstWrRQQECAypQpo6pVq6pmzZo6ceKEmjVrptDQUA0YMECS5O3trSlTpsjHx+e62/v06aPnn39eNptNXl5eWrx4sVxcXNS7d2+NHDlS7dq1U+XKlfX444/n6f61adNGPXv21LvvvqtBgwapT58+cnd3l9lsVnh4eJ5/DwAAAMCdwmTk5VvuKNJe++IjR5cAAHectwOe09mzaY4uw+E8PUsqJSX9xgeiSGFcICfe3qXztb07YukaAAAAANwMgg4AAAAAp0PQAQAAAOB0CDoAAAAAnA5BBwAAAIDTIegAAAAAcDoEHQAAAABOh/foIFc2w5DLP16mCgC4sQyLRRdTrjq6DIfjfSnICeMCOcnv9+i45mtrcD6GdPYcL7xDdvwBhZwwLgAAhQlL1wAAAAA4HYIOAAAAAKdD0AEAAADgdAg6AAAAAJwODyNArkwmI9+fgAHnUBTGhTUzU+dTMxxdBgAAuAUEHeTKZHJR8sJRji4DcIgKg2ZIIugAAHAnYukaAAAAAKdD0AEAAADgdAg6AAAAAJwOQQcAAACA0yHoAAAAAHA6BB0AAAAAToegAwAAAMDpFKmgc/78edWuXfuWz9+/f7/GjRuXjxUBAAAAKAhFKuj8W0eOHNGZM2ccXQYAAACAG3B1dAHXk5CQoBkzZsjHx0enTp2Su7u7pk2bpho1aigsLEwpKSk6deqUWrRooZdeekkTJkzQoUOHZDKZ1KxZM7366qtydXXV5s2bNXv2bJUoUUIPPvigvf3o6Gh9+eWXWrx48TWfL1++rPDwcO3du1dms1mtW7dWjx49NG/ePKWlpWn06NGaOnVqtnr9/f0VGBiouLg4paSkaOjQodq7d69+/PFHubq6auHChfLx8dG2bdu0ePFiZWZm6vz58+rcubOGDx+uhIQEzZ49W1WqVNHhw4eVmZmpcePGqXHjxjp27JgmTpyo9PR0JScnq06dOpozZ46KFy+ub775RhEREXJxcVHdunW1c+dOrVq1SpUrV9Znn32mTz75RDabTZ6ennrzzTdzvH+hoaG39XcLAAAAFLRCG3Qk6aefftLo0aPVsGFDffLJJwoNDVV0dLQk6erVq9q4caMk6fXXX5enp6fWr18vi8WiQYMG6f3331eXLl00ZswYRUZGqmbNmvZQcyPz5s1TRkaGYmNjZbVa1a9fPzVt2lTDhg3Tl19+eU3I+UtGRoZiYmIUGxur1157TWvWrFGdOnU0ePBgrVmzRi+++KLef/99TZs2Tffdd5/OnDmjli1b6rnnnpP059K48ePHq27dunr//fe1YMECNW7cWJ9++qk6d+6sTp06yWKxqEuXLoqLi9Pjjz+uUaNG6cMPP1SdOnW0Zs0arVmzRpK0a9curV27VitXrlSJEiW0fft2DR06VLGxsdfcPwAAAMDZFOqla3Xq1FHDhg0lSV27dtXPP/+sCxcuSJIaNGhgP+7bb79Vr169ZDKZ5ObmppCQEH377bf673//q/vvv181a9aUJHXv3j1P/e7cuVPdunWT2WyWm5ubVqxYoUaNGt3wvLZt20qSqlSporvuukt16tSRJFWtWlWpqakymUxatGiRfvzxRy1YsEDTpk2TYRi6cuWKJKlSpUqqW7euJMnX11epqamSpNDQUHl5eWnp0qV66623lJycrPT0dO3Zs0c1atSw9xMcHCwPDw9JUlxcnE6cOKGQkBB16tRJM2fOVGpqqlJSUq65fwAAAICzKdQzOmazOdtnwzDs20qWLGnfbrPZsh1ns9mUlZUlk8kkwzDs211d/+9y/7nPYrFkO85kMtk/JyUlyd3d/Yb1urm52X8uVqzYNfvT09MVHBys1q1bq2HDhuratau2bt1qr+Pvffy9vldffVVWq1UBAQFq0aKFkpKS7Pfi79cgSS4uLvZ70KlTJ/uyNJvNpuTkZJUtW1ZS9vsHAAAAOJtCPaNz6NAhHTp0SJIUFRWl+vXrq0yZMtcc5+fnp5UrV8owDGVmZurTTz/VE088oYYNG+rIkSP2Nv5a9iZJXl5eOnz4sDIyMpSVlaVt27bZ9zVp0kRr1qyRzWZTZmamhg0bpt27d8tsNisrK+uWr+fEiRO6dOmShg8fLn9/f+3atUuZmZnXBLV/2r59uwYPHqwOHTrIZDJp3759slqtql+/vo4fP26/vi+//FIXL16UyWRS06ZNtXHjRiUnJ0uSPvnkEz3//PO3XDsAAABwJynUMzp33XWX5syZo19//VVeXl6aMWNGjseNHTtW4eHhCgoKksViUbNmzfTSSy/Jzc1NERERGjlypIoVK6bHHnvMfk7Tpk312GOPKSAgQN7e3mrUqJESExMlSUOGDNHkyZPVqVMnWa1WdejQQW3bttXJkyc1Z84cDR48WO+8885NX0/t2rXVokULBQQEqEyZMqpatapq1qypEydOZJsN+qcRI0Zo8ODBKlu2rEqUKKHHHntMJ0+elKenp2bNmqXXX39dLi4uevDBB+Xq6qoSJUqoWbNmGjhwoPr16yeTySQPDw8tWLAg20wVAAAA4KxMxj/XPhUSCQkJmjRpkjZs2ODoUgqtS5cu6d1339XQoUNVokQJ/fjjj3rxxRf13Xff5WugSV44Kt/aAu4kFQbN0NmzaY4u447h6VlSKSnpji4DhQzjAjlhXCAn3t6l87W9Qj2jg9x5eHioWLFi6tatm1xdXeXq6qo5c+YwawMAAIAir9DO6KDwYEYHRRUzOjeHf6FFThgXyAnjAjnJ7xmdQv0wAgAAAAC4FQQdAAAAAE6HoAMAAADA6RB0AAAAADgdnrqGXBmGTRUG5fz+IsDZWTMzHV0CAAC4RQQd5MowTDp3jqdOITuelgMAAAo7lq4BAAAAcDoEHQAAAABOh6ADAAAAwOkQdAAAAAA4HR5GgFyZTJK3d2lHl4FCqKDGRaYlS6kpVwqkbQAAUHQQdJArk8mkd1dsd3QZKEJe7uXn6BIAAIATYOkaAAAAAKdD0AEAAADgdAg6AAAAAJwOQQcAAACA0yHoAAAAAHA6BB0AAAAAToegAwAAAMDpFPqgk5CQoMDAwHxrb+DAgTpy5Ei+tedIYWFhWrZs2S2du2DBAm3dujWfKwIAAAAKhyL3wtClS5c6uoRCISEhQTVr1nR0GQAAAECBuCOCTnp6uoYNG6YTJ06oTJkymjhxoqpVq6awsDDVqlVL/fv3l6Rsn1etWqXIyEgVK1ZMxYsX18SJE1WzZk35+/tr7ty5Sk9P1+zZs1WlShUdPnxYmZmZGjdunBo3bqzMzExFRERo9+7dslqt8vX11dixY+Xh4XHddq+3/e/OnTuncePG6Y8//tDZs2d1zz33aM6cOSpfvrz8/f0VHBys+Ph4JSUlKSAgQKNGjZLNZtOUKVO0b98+Xb58WYZhKDw8XA0aNLC3GxMTY+9fkn777Tc988wz+vrrr7Vo0SJt2bJFxYoVU7ly5TR16lRt2bJFBw8e1IwZM2Q2m9WmTZvb98sEAAAAboNCv3RNkpKSktSnTx+tW7dOgYGBGjVqVK7HW61WTZkyRe+9954+//xzPfPMM/rvf/97zXH79+9Xv379tHbtWnXr1k0LFiyQJC1ZskRms1nR0dGKiYlRhQoVFBERcd1289rfxo0b9cgjjygqKkpfffWV3N3dtW7dOvv+9PR0e2BZsWKFTp06pX379ik5OVlRUVGKjY1VcHDwNbNS7du318mTJ+1L8j777DMFBwfrjz/+0IcffqjPP/9c0dHRatq0qfbv369nn31WDz74oEaNGkXIAQAAgFO6I2Z0ateurfr160uSgoOD9dZbbyktLe26x5vNZrVv314hISFq0aKFmjZtqqCgoGuOq1SpkurWrStJ8vX11Zo1ayRJcXFxSktL086dOyVJFotF5cuXv267ee3v+eef1549e7R8+XIdP35chw8f1sMPP2zf36pVK0mSj4+Pypcvr9TUVD366KMqW7asIiMjderUKSUkJKhUqVLZ2nVzc9PTTz+tTz/9VK+//rrWrFmjFStWyMfHR3Xq1FFwcLCefPJJPfnkk2rSpMnN3HoAAADgjnRHBB0Xl+wTTyaTSa6urjKZTDIMw77dYrHYf46IiNAvv/yinTt3aunSpVq9erUWLlyYrR13d/dsbf7Vls1m05gxY9S8eXNJ0uXLl5WRkZFru3npb+bMmdq/f7+6du2qRo0aKSsrK1v9xYsXv6aeuLg4TZ48WX379lWrVq1UvXp1xcTEXHOPunfvrqefflqPP/64atWqpcqVK0uSVqxYoQMHDig+Pl5TpkxRo0aNNHbs2DzcdQAAAODOdUcsXUtMTNTPP/8sSYqKilKDBg1UokQJlStXTgcPHpQknT9/Xnv27LH/3Lx5c3l6eqpPnz4aPny4EhMT89yfn5+fVq5cqczMTNlsNr355puaNWvWddvNa3/bt2/X888/r86dO6t8+fLauXOnrFZrrrXs2LFDLVu2VM+ePVWvXj1t3bo1x3MqVaqkRx55RFOmTFGPHj0kSYcOHVJgYKBq1KihF198UX369LHXZTablZWVled7AgAAANxJ7ogZnerVq2vBggU6deqUypcvr2nTpkmSevfurZEjR6pdu3aqXLmyHn/8cUmSl5eXBg0apD59+sjd3V1ms1nh4eF57u/ll1/W9OnTFRwcLKvVqrp16yosLEweHh45tpvX/gYPHqwZM2bo3XffldlsVv369XXy5MlcawkJCdHIkSPtS+QaNmyozZs3y2azXXNsly5dNGnSJPtMVJ06dRQQEKCuXbuqZMmScnd3t8/mtGzZUtOnT5fFYlFwcHCe7w0AAABwJzAZf187hTuWzWbTxIkTValSJb3wwgv52va7K7bna3tAbl7u5aezZ6//HTwUXp6eJZWSku7oMlDIMC6QE8YFcuLtXTpf27sjlq4hd5cuXVKjRo106tQp9erVy9HlAAAAAA53RyxdQ+48PDy0e/duR5cBAAAAFBrM6AAAAABwOgQdAAAAAE6HoAMAAADA6RB0AAAAADgdgg4AAAAAp8NT15ArwzD0ci8/R5eBIiTTkuXoEgAAgBMg6CBXhiGdO8fLG5EdL3oDAACFHUvXAAAAADgdgg4AAAAAp0PQAQAAAOB0CDoAAAAAnA4PI0CuTCbJ27u0o8tADrIys3Qh9YqjywAAACiUCDrIlclk0pGF3zi6DOSg5qDmji4BAACg0GLpGgAAAACnQ9ABAAAA4HQIOgAAAACcDkEHAAAAgNMh6AAAAABwOgQdAAAAAE6HoPP/bdq0Sb17977hcQsWLNDWrVsLtJa5c+dq7dq1BdoHAAAA4Mx4j85NSkhIUM2aNQu0j1deeaVA2wcAAACcXZEOOnPnztX69evl6empe++917792LFjmjhxotLT05WcnKw6depozpw5Wr16tQ4ePKgZM2bIbDarZs2aOR5XvHjxbP3s2bNH06ZNk81mkyS9+OKLateunS5fvqzw8HDt3btXZrNZrVu31ogRIzR69GjVqlVL/fv319GjRzV58mSlpKTIarWqd+/e6tatmxISEjR79mxVqVJFhw8fVmZmpsaNG6fGjRtft12LxaKIiAjt3r1bVqtVvr6+Gjt2rDw8PG7rfQcAAAAKWpFdurZ161Zt3rxZa9euVWRkpC5dumTf9+mnn6pz586KiorS5s2bdfr0acXFxenZZ5/Vgw8+qFGjRqlNmzbXPe6f5s+fr759+yo6OlpTpkzRf/7zH0nSvHnzlJGRodjYWK1du1Z79+7Vrl277OdlZWVp2LBheu211xQdHa0VK1bo/fff1w8//CBJ2r9/v/r166e1a9eqW7duWrBgQa7tLlmyRGazWdHR0YqJiVGFChUUERFRcDcZAAAAcJAiO6MTHx+vNm3a2Gczunbtqo8//liSFBoaqh07dmjp0qU6fvy4kpOTlZ6efk0beT0uICBAEydO1Ndff60nnnhCr776qiRp586dGj16tMxms8xms1asWCFJWrNmjSTp+PHjOnnypMaMGWNv6+rVq/rpp59Uo0YNVapUSXXr1pUk+fr62s+7XrszZ85UWlqadu7cKUmyWCwqX778v7+ZAAAAQCFTZIOOyWSSYRj2z2az2f7zq6++KqvVqoCAALVo0UJJSUnZjr3Z40JCQtSyZUvt2LFD3333nRYsWKCYmBi5urrKZDLZj0tKSpK7u7v9s9VqVZkyZbRu3Tr7tnPnzql06dL64Ycfsh379+u5Xrs2m01jxoxR8+bNJUmXL19WRkbGTd03AAAA4E5QZJeuNWvWTJs2bdLFixdls9myhYnt27dr8ODB6tChg0wmk/bt2yer1Srpz0CUlZV1w+P+LiQkRD///LO6dOmiSZMm6eLFi0pNTVWTJk20Zs0a2Ww2ZWZmatiwYdq9e7f9vGrVqql48eL22pKSkhQYGKiDBw/mem3Xa9fPz08rV65UZmambDab3nzzTc2aNetf30sAAACgsCmyMzrNmzdXYmKiunbtqjJlyqhOnTq6cOGCJGnEiBEaPHiwypYtqxIlSuixxx7TyZMnJUktW7bU9OnTZbFYcj3u70aOHKkpU6Zozpw5cnFx0ZAhQ1S5cmUNGTJEkydPVqdOnWS1WtWhQwe1bdtWX3/9tSTJzc1N7777riZPnqz33ntPWVlZeuWVV9SgQQMlJCRc99qu1+6TTz6p6dOnKzg4WFarVXXr1lVYWFgB3F0AAADAsUxGTmutgL85svAbR5eAHNQc1Fxnz6Y5pG9Pz5JKSbn2+2go2hgXyAnjAjlhXCAn3t6l87W9Irt0DQAAAIDzIugAAAAAcDoEHQAAAABOh6ADAAAAwOnc0lPXDMO45n0xLi5kJgAAAACFQ56DzsGDBzVp0iQdPHhQNpvtmv0///xzvhYGAAAAALcqz0HnjTfeUJkyZTR//nx5eHgUZE0AAAAA8K/kOegcO3ZM69ev17333luQ9aCQMQxDNQc1d3QZyEFWZpajSwAAACi08hx0fH19dfToUYJOEWMY0rlzjnkpJQAAAHCr8hx0goKCNHbsWHXu3FlVqlRRsWLFsu3v1q1bvhcHAAAAALciz0Fn2bJlcnd316ZNm67ZZzKZCDoAAAAACo08B52vv/66IOsAAAAAgHyTa9CJj4/XY489JldXV8XHx1/3OJPJpMaNG+d7cQAAAABwK3INOn379tWOHTtUvnx59e3b97rHmUwm3qPjpEwmQ97epR1dxh3DkpWhlAuZji4DAACgyMs16Bw6dCjHn1F0mEwu+jjhBUeXccfo3WiJJIIOAACAo+X5OzqSZLFYlJycLJvNJunPd6xkZmbqp59+UseOHQukQAAAAAC4WXkOOps3b9abb76pixcvXrPPx8eHoAMAAACg0HDJ64GzZs1Su3bttHHjRpUpU0aRkZFatGiR7rnnHg0dOrQgawQAAACAm5LnGZ3Tp09ryZIlqlq1qh588EGdPXtWrVu3ltls1rRp09S1a9eCrBMAAAAA8izPMzplypTRlStXJEnVqlWzP2WtWrVqOn36dMFUBwAAAAC3IM9Bp2XLlpowYYIOHz6sRo0aad26ddq/f79WrVolHx+fgqwRAAAAAG5KnoPOmDFjVL16df34449q3bq1HnnkEXXv3l2ffPKJXn/99YKsMd8dOHBAw4YNc3QZN3TmzBmFhITkuG/ixImaP3/+Lbd96tQpvlsFAAAAp5Xn7+iUKlVK4eHh9s8RERF66623VLx4cRUrVqxAiiso9erV07x58xxdxg35+PgoMjKyQNr+7bffdOzYsQJpGwAAAHC0m3qPTlxcnP73v/8pM/PaFyK+9NJL+VZUfnnttdfk6+ur/v37S5I++eQTJSQkqEePHpo0aZI2bNigy5cvKzw8XHv37pXZbFbr1q01YsQIWSwWRUREaPfu3bJarfL19dXYsWPl4eGRrY/58+fr8OHDOnfunP744w/VqVNHkydPloeHh/z9/fXQQw8pMTFRr776qh566CFNnDhRSUlJslgseuqpp/TSSy8pKytLkyZN0t69e1WsWDFVrlxZU6dO1YULFxQUFKTvv/9ely5d0htvvKFDhw6pQoUKMpvNatCggaQ/Z35yavf06dPq06ePmjdvrn379ik1NVUjRoxQu3btNHbsWJ05c0b9+/fXsmXLbvvvBgAAAChIeV66Nnr0aA0ZMkTr1q3Ttm3bsv0XFxdXgCXeuqefflpr1661f46OjtYzzzyT7Zh58+YpIyNDsbGxWrt2rfbu3atdu3ZpyZIlMpvNio6OVkxMjCpUqKCIiIgc+9m3b5/mzZunL774Qq6urnrnnXfs+2rVqqUvvvhCbdq0UWhoqLp27aro6GitXr1aO3fuVGxsrH744Qft2rVLMTExio6OVpUqVZSYmHhNne7u7tq0aZPmzp2bbTbmeu1Kfy5R8/Pz0+rVqzVy5EjNnDlTZrNZ4eHhqlq1KiEHAAAATinPMzpffvml5syZo9atWxdkPfmqUaNGysjI0IEDB1SiRAmdP39eTZo00a5du+zH7Ny5U6NHj5bZbJbZbNaKFSskSTNnzlRaWpp27twpSbJYLCpfvnyO/bRv31533XWXJKlbt26aMmWK/XtLDRs2lCSlp6dr9+7dSk1N1dy5c+3bDh06JD8/P5nNZj399NPy8/NTu3bt9NBDD2V7ml18fLzGjBkjk8kkLy8vtWnT5obtPvTQQypWrJiaN28uSfL19VVKSkq+3FsAAACgMMtz0PHx8bnjnq5mMpnUrVs3rVu3TsWKFVO3bt1kMpmyHePq6pptW1JSktzd3WWz2TRmzBh7SLh8+bIyMjJy7MdsNtt/ttlscnH5v4mykiVL2rcbhqHIyEiVKFFCknT+/HkVL15cpUqV0rp167R371795z//0fDhw/Xcc89dEyoNw7imz9zavXDhgooVK2av55/XDgAAADirPC9dmzBhgiZMmKC1a9cqISFBu3fvzvZfYRUcHKyvv/5aX375pbp06XLN/iZNmmjNmjWy2WzKzMzUsGHDtHv3bvn5+WnlypXKzMyUzWbTm2++qVmzZuXYx1dffaW0tDTZbDZ9+umnatmy5TXHeHh46JFHHtHy5cslSRcvXlSPHj301Vdfadu2berTp48effRRDR06VJ07d9ahQ4eynd+sWTOtXr1aNptNqamp+uqrr27Ybm7MZrMsFsuNbyAAAABwB8rzjM6PP/6on3/+WWFhYdfsM5lM9heIFjbe3t7y9fVVVlZWjjNSQ4YM0eTJk9WpUydZrVZ16NBBbdu21ZNPPqnp06crODhYVqtVdevWzfHaJemuu+7SwIEDdeHCBT322GPXfTBDRESEJk2apKCgIGVmZiowMFAdO3aU1WrVt99+q8DAQJUsWVJly5bVpEmTsp07dOhQjR8/XgEBAfLy8tL9999/w3Zze5FrrVq1ZDab1a1bN3322WfM9gAAAMCpmIy/r4fKxeOPP64XXnhBPXr0kLu7+zX7/758qyiZP3++Lly4oHHjxjm6lALzccILji7hjtG70RKdPZvm6DIKnKdnSaWkpDu6DBQyjAvkhHGBnDAukBNv79L52l6eZ3Tc3NzUqlUrlSpVKl8LAAAAAID8lueg8+qrr2r69OkaNWqUKleuLFfX7Kf+/Qv4RcnQoUMdXQIAAACAf8hz0Jk7d67++OMPffPNNznuL6zf0QEAAABQ9OQ56MycObMg6wAAAACAfJPnoPP4449Lko4ePaqjR4/KarWqWrVqqlOnToEVBwAAAAC3Is9BJzU1Va+//rri4uJUtmxZWa1WXb58WQ0bNtS7776r0qXz9ykJAAAAAHCr8vwEgUmTJuns2bOKjY1VQkKC9uzZo/Xr1+vKlSuaOnVqQdYIAAAAADclz+/RadCggT788EM9+OCD2bbv379fAwcOVEJCQoEUCMcyDJtMpqL5RL1bYcnKUMqFTEeXUeB4/wFywrhAThgXyAnjAjlx2Ht0cnpJqCSZTCZZrdZ8KwiFi2GYdO6c878AEwAAAM4lz/9U7+/vr4kTJ+rYsWP2bf/73/80adIktWzZskCKAwAAAIBbkecZndDQUA0ePFgdOnRQqVKlJEmXLl1SixYt9OabbxZYgQAAAABws27qqWv9+vVTo0aNVLlyZaWlpalZs2a67777CrA8AAAAALh5Nww68fHxmjp1qg4fPqy/P7fAZDLpgQceUFhYmBo2bFigRQIAAADAzcg16Gzfvl0vvviinnrqKY0bN041a9ZU6dKldenSJR06dEiff/65+vbtq48++kiPPvro7aoZt5HJZOT7EzAKmjUrQ+eLwJPPAAAAcH25Pl66R48eql+/vkJDQ6/bwNtvv63ExEQtWbKkQAqE4/22q4OjS7gplR6P1dmzPCmuIPFYUOSEcYGcMC6QE8YFcpLf/7ie61PXDh06pODg4FwbCAoK0k8//ZSvRQEAAADAv5Fr0Ll69arKli2bawPlypXT+fPn87UoAAAAAPg3cg06hmHIxSX3V+2YTCblsvoNAAAAAG67Gz51bcOGDfb35uTk0qVL+VoQAAAAAPxbuQadSpUq6cMPP7xhI3fffXe+FQQAAAAA/1auQefrr7++XXUAAAAAQL7J/Qs4TiosLEzLli3LcV+nTp108eLFAu8nv+Vn3QAAAMCd7obf0Slq1q1b5+gSbsmdWjcAAABQEApt0ElISNCsWbNUoUIFHT58WCVKlNDQoUP18ccf69ixY2rbtq3GjBkjm82mKVOmaN++fbp8+bIMw1B4eLgaNGigy5cvKzw8XHv37pXZbFbr1q01YsQISdL333+vkJAQnTt3TrVq1dLbb7+tkiVLqnbt2oqPj1dcXJy2bNkiFxcXnThxQsWKFdP06dN1//33Ky0tTZMnT9Yvv/wii8WiJk2aaNSoUXJ1vf7tPHr0qCZPnqyUlBRZrVb17t1b3bp1y7X+sLAwpaSk6NSpU2rRooX++OMPeXh4KDExUb///ruqV6+uWbNmqVSpUnmq+8SJExozZoxSU1Pl7e0twzDUsWNHdenS5Xb9WgEAAIDbolAvXTtw4IAGDRqkTZs2qXz58lqyZIkWL16s6OhorVq1SmfOnNG+ffuUnJysqKgoxcbGKjg4WEuXLpUkzZs3TxkZGYqNjdXatWu1d+9e7dq1S5J05swZLV++XF9++aXOnDmjzZs3X9P/7t279eabb2rDhg2qX7++fRnalClT9MADDyg6Olpr167VhQsXtHz58uteR1ZWloYNG6bXXntN0dHRWrFihd5//3398MMPudYv/fkuo40bNyo0NFSSdPDgQS1btkyxsbFKTk7Wpk2b8lz3qFGj9NRTT2nDhg0aO3asfvjhh1v7xQAAAACFXKGd0ZGkypUry9fXV5JUtWpVlS5dWm5ubvLy8lKpUqWUmpqqRx99VGXLllVkZKROnTqlhIQE++Owd+7cqdGjR8tsNstsNmvFihWSpDVr1qh169YqUaKEJKlWrVo5vvT0gQceUMWKFSVJvr6+2rJliyQpLi5OBw4c0OrVqyX9GUZyc/z4cZ08eVJjxoyxb7t69ap++ukn9ezZ87r1S1KDBg2ytdWsWTO5ublJku6//36lpqbmqe7U1FTt37/ffg9q1Kihxo0b51o3AAAAcKcq1EHnr7/Q/yWnpWFxcXGaPHmy+vbtq1atWql69eqKiYmxH28ymezHJiUlyd3d/Zq2rvfS07+O/ecxNptNc+fOVY0aNSRJFy9ezNbPP1mtVpUpUybb92jOnTun0qVL51q/JJUsWTJPNd3oGLPZLEnZjv9rGwAAAOBsCvXStbzYsWOHWrZsqZ49e6pevXraunWrrFarJKlJkyZas2aNbDabMjMzNWzYMO3evftf9+nn56cPPvhAhmEoMzNTgwYNss+U5KRatWoqXry4PegkJSUpMDBQBw8ezLX+/OTh4aH69esrOjpaknTq1CnFx8fnGtAAAACAO9UdH3RCQkK0e/duBQUFqXv37qpSpYpOnz4tm82mIUOGqFixYurUqZM6d+6s5s2bq23btv+6zzfeeEPp6ekKCgpSUFCQ7r//fg0YMOC6x7u5uendd9/V6tWrFRQUpH79+umVV15RgwYNcq0/v02fPl1ffPGFOnbsqIkTJ6py5crZZn8AAAAAZ2Eyclr7BKe0cOFCtW3bVjVq1FBaWpo6duyopUuXqmbNmrme99uuDrepwvxR6fFYnT2b5ugynJqnZ0mlpKQ7ugwUMowL5IRxgZwwLpATb+/S+dpeof6ODvLXfffdpxEjRsjFxUVWq1UDBw68YcgBAAAA7kQEnSIkICBAAQEBji4DAAAAKHB3/Hd0AAAAAOCfCDoAAAAAnA5BBwAAAIDTIegAAAAAcDoEHQAAAABOh6euIVeGYVOlx2MdXcZNsWZlOLoEAAAAOBhBB7kyDJPOnePlmwAAALizsHQNAAAAgNMh6AAAAABwOgQdAAAAAE6HoAMAAADA6fAwAuTKZJK8vUs7uowbysqy6MKFq44uAwAAAIUEQQe5MplMOvLdckeXcUM1m/WVRNABAADAn1i6BgAAAMDpEHQAAAAAOB2CDgAAAACnQ9ABAAAA4HQIOgAAAACcDkEHAAAAgNMh6AAAAABwOgSdO0RCQoICAwPzrb1Nmzapd+/e+dYeAAAAUJgQdAAAAAA4HVdHF4CcrV69WsuXL5eLi4vKlSunLl262PelpaVpwoQJOnTokEwmk5o1a6ZXX31Vrq6uql27tuLj4+Xl5SVJ2T7PnTtX69evl6enp+69915HXRoAAABQ4JjRKYQOHTqkiIgIvffee1q/fr38/f21aNEi+/7w8HB5enpq/fr1+vzzz5WYmKj3338/1za3bt2qzZs3a+3atYqMjNSlS5cK+jIAAAAAhyHoFELx8fHy8/PT3XffLUnq06ePJkyYYN//7bffqlevXjKZTHJzc1NISIi+/fbbG7bZpk0beXh4yNXVVV27di3QawAAAAAciaBTCJnNZplMJvvnq1ev6n//+5/9s81my3a8zWZTVlbWNe1kZmbafzaZTDIMI1sfAAAAgLMi6BRCjRo1Unx8vJKTkyVJkZGRmjlzpn2/n5+fVq5cKcMwlJmZqU8//VRPPPGEJMnLy0sHDhyQJG3ZssV+TrNmzbRp0yZdvHhRNptN69atu41XBAAAANxePIygEKpdu7ZCQ0M1YMAASZK3t7cmTJigxYsXS5LGjh2r8PBwBQUFyWKxqFmzZnrppZfs+yZOnKgyZcroiSeekLe3tySpefPmSkxMVNeuXVWmTBnVqVNHFy5ccMwFAgAAAAXMZPx9PROQgyPfLXd0CTdUs1lfnT2b5ugyigxPz5JKSUl3dBkoZBgXyAnjAjlhXCAn3t6l87U9lq4BAAAAcDoEHQAAAABOh6ADAAAAwOkQdAAAAAA4HYIOAAAAAKdD0AEAAADgdHiPDnJlGIZqNuvr6DJuKCvL4ugSAAAAUIgQdJArw5DOneP9NAAAALizsHQNAAAAgNMh6AAAAABwOgQdAAAAAE6HoAMAAADA6fAwAuTKZJK8vUs7ugw7iyVLKSlXHF0GAAAACjmCDnJlMpm0YcMGR5dhFxgY6OgSAAAAcAdg6RoAAAAAp0PQAQAAAOB0CDoAAAAAnA5BBwAAAIDTIegAAAAAcDoEHQAAAABOh6ADAAAAwOkQdPLZ+PHj5e/vr9mzZ9/S+f369dP58+dv6pwzZ84oJCTklvoDAAAAnBEvDM1nUVFRiouLU8WKFW/p/B07dtz0OT4+PoqMjLyl/gAAAABn5LRBJyEhQbNmzVKFChV0+PBhlShRQkOHDtXHH3+sY8eOqW3btgoLC9OUKVO0b98+Xb58WYZhKDw8XA0aNFBYWJg8PDyUmJio33//XdWrV9esWbNUqlQp1a5dW/Hx8fLy8pIk++chQ4bIMAwNHDhQ48ePV1pamhYvXqzMzEydP39enTt31vDhwyVJq1ev1vLly+Xi4qJy5cpp+vTpmjdvniTp+eef15IlS/Tss89q7ty5qlevniTJ399fc+fOVbly5fTss8+qRo0a+vXXXzVt2jT169dP33//vebPn69ff/1VZ8+e1a+//iovLy/Nnj1bPj4+2r9/v9566y1ZLBZVrVpVv/32m8LCwtSoUSOH/I4AAACAguLUS9cOHDigQYMGadOmTSpfvryWLFmixYsXKzo6WqtWrdL333+v5ORkRUVFKTY2VsHBwVq6dKn9/IMHD2rZsmWKjY1VcnKyNm3alGt/q1atkiR9+OGHatCggd5//31NmzZN0dHRioqK0pIlS3T+/HkdOnRIEREReu+997R+/Xr5+/tr4cKFmjp1qv38u+++O9e+fv/9d7388sv68ssv5e3tnW3fnj17NHfuXG3atEllypRRVFSUsrKyNHToUL3yyitav369evfurZ9//vlWbisAAABQ6DntjI4kVa5cWb6+vpKkqlWrqnTp0nJzc5OXl5dKlSql0qVLa/jw4YqMjNSpU6eUkJCgUqVK2c9v1qyZ3NzcJEn333+/UlNT89y3yWTSokWLFBcXpw0bNujo0aMyDENXrlxRfHy8/Pz87GGmT58+N31trq6ueuSRR3Lc9/jjj8vDw0OS5Ovrq9TUVP3yyy+SpObNm0uSGjdurFq1at10vwAAAMCdwKlndP4KKX9xdc2e6+Lj4/Xiiy9Kklq1aqUePXpk2+/u7m7/2WQyyTCMa/rIzMzMse/09HQFBwfrxx9/lK+vr0aNGiVXV1cZhiGz2SyTyWQ/9urVqzp69GiO7fy9z7/35ebmds315Fa32Wy+pn6z2Zzj+QAAAMCdzqmDzo1s27ZNLVu2VM+ePVWvXj1t3bpVVqv1hud5eXnpwIEDkqQtW7bkeMyJEyd06dIlDR8+XP7+/tq1a5cyMzNls9nUqFEjxcfHKzk5WZIUGRmpmTNnSvozfGRlZdn7OXjwoCTphx9+0NmzZ2/5WmvUqCE3Nzd9++23kqT9+/frl19+yRa4AAAAAGfh1EvXbmTMmDF6/fXXFRQUJLPZrIYNG2rz5s2y2Wy5njd27FhNnDhRZcqU0RNPPHHNd2SkPx9Q0KJFCwUEBKhMmTKqWrWqatasqRMnTqhZs2YKDQ3VgAEDJEne3t6aMmWKJKlNmzbq2bOn3n33XY0cOVJvvfWWoqKi9MADD+iBBx645Wt1dXXV/PnzNX78eM2aNUv33Xef7rrrrmyzPwAAAICzMBk5rceCU5o+fbr69++vu+66S0lJSerUqZO2bt2qMmXK5Hrehg0bblOFNxYYGKizZ9McXUaR5+lZUikp6Y4uA4UM4wI5YVwgJ4wL5MTbu3S+tlekZ3SKmnvuuUd9+vSxf1coPDz8hiEHAAAAuBMRdIqQXr16qVevXo4uAwAAAChwRfphBAAAAACcE0EHAAAAgNMh6AAAAABwOgQdAAAAAE6HoAMAAADA6fDUNeTKMAwFBgY6ugw7iyXL0SUAAADgDkDQQa4MQzp3jhd0AgAA4M7C0jUAAAAAToegAwAAAMDpEHQAAAAAOB2CDgAAAACnw8MIkDuT5O1dOt+bzbBYdDHlar63CwAAAEgEHdyAi8mk1774KN/bfTvgOUkEHQAAABQMlq4BAAAAcDoEHQAAAABOh6ADAAAAwOkQdAAAAAA4HYIOAAAAAKdD0AEAAADgdApd0Nm/f7/GjRsnSTpw4ICGDRsmSUpKSlJgYKA6duyoPXv22Ldfz9y5c7V27dpcj4mOjtaLL754zfavvvpK4eHhN6x17NixOnjw4A2Pq127ts6fP5+tvzfeeEM7d+684bkAAAAAbl6he4/OkSNHdObMGUlSvXr1NG/ePElSQkKC7rrrLn3wwQeSpIYNG+baziuvvHLLNbRq1UqtWrW64XE7d+5U9+7db6mPyZMn39J5AAAAAG7stgQdm82mKVOmaN++fbp8+bIMw1B4eLgaNGigsLAwpaSk6NSpU3r44Ye1c+dOpaWlafTo0ercubMmTZqksWPHas6cOUpLS1Pv3r01ZMgQTZo0SRs2bNDly5cVHh6uvXv3ymw2q3Xr1hoxYoRGjx6tWrVqqX///lq9erWioqJksViUmpqqgQMHqmfPntetNzo6Wl9++aUWL16s3r1765FHHtHevXuVlJSkBg0aaPr06Zo7d66Sk5M1cuRIzZgxQ9WrV9fkyZP1yy+/yGKxqEmTJho1apRcXXO+xb1799azzz6r9u3bKzo6WkuWLJG7u7saN26sjz76SD/99JMkaeHChdq8ebNsNpvuuecejR8/Xj4+Ptety8XFRdu2bdOcOXNks9lUsmRJTZgwQXXq1NHevXsVERGhK1euyGQyaejQoWrZsmWB/M4BAAAAR7otQWffvn1KTk5WVFSUXFxctGTJEi1dulQNGjSQJF29elUbN26U9H8hY+rUqUpISJAkNW7cWMOGDbOHj7+2S9K8efOUkZGh2NhYWa1W9evXT7t27bLvv3z5sj777DMtWbJE5cqV0w8//KC+ffvmGnT+6eTJk/r444+Vnp6ugIAA7dq1SyNGjND69esVERGhevXqafTo0XrggQc0bdo0Wa1WhYWFafny5Ro4cGCubR85ckQRERGKjo5WxYoVtWDBAlmtVknS2rVr9csvv+izzz6Tq6uroqKiNHbsWC1duvS6ddWsWVOhoaH6+OOPVbduXW3evFkRERF6++23NXr0aC1btkyVK1fWmTNn9Mwzz6h27dqqVKlSnu8FAAAAcCe4LUHn0UcfVdmyZRUZGalTp04pISFBpUqVsu//K/Dcip07d2r06NEym80ym81asWKFJGnNmjWSpFKlSmnRokX65ptvdPz4cR06dEjp6ek31UfLli3l4uIiDw8P3XvvvUpNTb3mmLi4OB04cECrV6+W9Gd4y4vt27eradOmqlixoiSpV69emj9/viRp27ZtOnDggLp27Srpz5mxK1eu5FrX3r17VatWLdWtW1eS1LZtW7Vt21bffPONzp49q8GDB9vPN5lMSkxMJOgAAADA6dyWoBMXF6fJkyerb9++atWqlapXr66YmBj7/pIlS95y266urjKZTPbPSUlJcnd3t3/+/fff1b17dz3zzDNq0KCB2rdvr23btt1UH39vz2QyyTCMa46x2WyaO3euatSoIUm6ePFitrqux2w2Z2vPbDZna3PAgAH22afMzMxsISunuv55PwzDUGJioqxWq2rUqKHPPvvMvu/MmTPy8vK6YY0AAADAnea2PHVtx44datmypXr27Kl69epp69at9uVZ/2Q2m5WVlZXntps0aaI1a9bIZrMpMzNTw4YN0+7du+37Dx48KC8vL7388stq1qyZPeRcr/+b8fda/fz89MEHH8gwDGVmZmrQoEH22aXc+Pn5KT4+3v4Ahr8HET8/P61evVqXLl2S9OeT5EaNGpVrew8//LCOHj2qw4cPS/rzCXKhoaF65JFHdOLECfu9+fnnn9WuXTslJyff/IUDAAAAhdxtmdEJCQnRyJEjFRQUJLPZrIYNG9q/YP9Pjz76qObMmaPBgwfrueeeu2HbQ4YM0eTJk9WpUydZrVZ16NBBbdu21ddffy1Jatq0qVavXq327durRIkSeuihh+Tl5aUTJ0786+v668EH4eHheuONNzR58mQFBQXJYrHoiSee0IABA27YRrVq1TR69Gj1799fbm5uqlu3rkqUKCFJevrpp+3fpTGZTLr77rs1bdq0XNu76667FBERoddff11Wq1UeHh6aPXu2vLy8NG/ePM2YMUMZGRkyDEMzZszQPffc86/vAwAAAFDYmIyc1mHhtjl16pTWrVunl19+WS4uLtq8ebOWLl2abWbH0V774qN8b/PtgOd09mxavreL28PTs6RSUm7uu25wfowL5IRxgZwwLpATb+/S+dpeoXuPTlFTsWJFJScn22e7SpcurSlTpji6LAAAAOCORtBxsGLFimnixImOLgMAAABwKrflYQQAAAAAcDsRdAAAAAA4HYIOAAAAAKdD0AEAAADgdAg6AAAAAJwOT11DrmyGobcDbvzi1puVYbHke5sAAADAXwg6yJ0hnT3Hiz0BAABwZ2HpGgAAAACnYzIMw3B0EQAAAACQn5jRAQAAAOB0CDoAAAAAnA5BBwAAAIDTIegAAAAAcDoEHQAAAABOh6ADAAAAwOkQdJCjuLg4BQUFqV27dho2bJguXbrk6JJwm6xbt04dO3ZUp06dFBISogMHDkiSFi1apPbt26tNmzaaP3++/noy/fnz5zVgwAB16NBBgYGB2rt3ryPLRwHbunWr6tevb//MuCjaEhMT1bt3b3Xu3FldunTRwYMHJTEuirotW7YoKChInTp1Uu/evXXy5ElZrVaFh4fbx8Unn3xiP/748ePq2bOnOnTooG7duuno0aMOrB75zTAMhYWFadmyZZJ0y2Nh9erVCggIUNu2bTV+/HhZLJY8dQ5k88cffxiNGzc2jh07ZhiGYcyYMcMYP368Q2vC7XH06FGjadOmxpkzZwzDMIy4uDijefPmRlxcnNGpUyfj8uXLxtWrV41nn33W2Lhxo2EYhjFs2DBj4cKFhmEYxk8//WT4+fkZ6enpDrsGFJxjx44ZrVu3Nh555BHDMAzGRRGXnp5uNG3a1IiLizMMwzC2bNlitGvXjnFRxF25csV4+OGHjePHjxuGYRjLly83Bg4caKxYscIYMGCAYbFYjJSUFKNdu3bGvn37DMMwjK5duxoxMTGGYfz5/5UOHToYNpvNYdeA/HPkyBGjd+/exkMPPWS89957hmEYtzQWEhMTjSeffNL4448/DKvVaowYMcJYsmTJDftnRgfX2L59u+rVq6f77rtPktSjRw+tX7/e/i9ycF5ubm4KDw9XhQoVJEkPPvigzp07p02bNikwMFAlS5ZU8eLF1aVLF8XExCgrK0txcXF65plnJEl169bVfffdp++++86Rl4ECcOXKFYWGhiosLMy+bcuWLYyLImzHjh2qUqWKmjdvLklq1aqV5syZw7go4qxWqwzDUFpamiTp8uXLKl68uLZu3aouXbrI1dVVZcuW1VNPPaWYmBidOXNG//vf//TUU09Jkpo3b64rV67op59+cuRlIJ+sXLlSXbp0UUBAgH3brYyFr776Sv7+/vLy8pKLi4u6d++umJiYG/ZP0ME1fv/9d1WsWNH+uWLFirp06ZIuX77swKpwO1SuXFktWrSQ9OdU89SpU+Xv76/k5GTdfffd9uMqVqyoM2fO6MKFC7LZbPLy8rLv8/Hx0e+//367S0cBGzdunLp3767atWvbtyUlJTEuirBjx47J29tbY8aMUZcuXdS3b19ZrVbGRRFXqlQpTZgwQSEhIfLz89PKlSs1cuTIHMfF77//rqSkJFWoUEEuLv/3V1LGhfMYN26cOnfunG3brYyF6/1/5UYIOriGzWbLcfvfBx6cW3p6ul555RWdPHlS4eHhOc7mubi4XHesmM3mgi4Rt9HKlSvl6uqqbt26ZdvOuCjasrKy9M0336h79+6Kjo5Wr1699MILLygzM/OaYxkXRUdiYqLeeecdxcbGavv27XrppZc0dOjQHH//jIui6Vb+7LjeOTfC31xxjbvvvltnz561fz5z5ozKli2rkiVLOrAq3C6//fabQkJCZDab9dFHH6lMmTI5jomKFSuqfPnykqTU1NRs+3x8fG573Sg4a9as0YEDB9SpUye98MILunr1qjp16iQfHx/GRRFWoUIFVa9eXQ8//LAkqXXr1rJarXJxcWFcFGHbt29X/fr1VbVqVUnSs88+q8OHD6tSpUo5jotKlSrp3Llz2f4i+9c+OKfr/Z0it7Fw9913Kzk5+ZrtN0LQwTX8/Py0b98+HT9+XJIUGRmpVq1aObYo3BYpKSnq1auX2rZtq9mzZ8vd3V3Sn2vvY2JilJ6erszMTEVHR6t169ZydXVVixYtFBUVJUk6dOiQjh49qkaNGjnyMpDPVq9erQ0bNmjdunVasmSJ3N3dtW7dOrVp04ZxUYQ9+eST+vXXX+1PWtu9e7dMJpOef/55xkUR5uvrq927d+vcuXOS/vw+RuXKldWqVSt9/vnnysrK0sWLF7Vx40a1bt1aFStWVNWqVRUbGytJ+u677+Ti4qL777/fkZeBAnQrY8Hf319ff/21/vjjDxmGoaioKLVu3fqGfZkMvmGOHHzzzTd6++23ZbFYVLVqVU2fPl2enp6OLgsFbOHChZo3b941f8B88MEHioqK0vr162WxWNSqVSuNGjVKJpNJ586d09ixY3X69GmZTCa9/vrr8vPzc9AVoKCdPn1aQUFB+v777yX9+RhhxkXRtXv3bs2YMUNXrlyRm5ubxowZo4YNGzIuiriVK1dqxYoVKlasmMqWLatx48apWrVqmj59unbu3CmLxaLu3burf//+kv58pPCbb76pCxcuyM3NTZMmTdIDDzzg4KtAfgoLC1OtWrXUv39/ZWVl3dJY+Pzzz7V8+XJZLBY9/PDDmjRpkooXL55rvwQdAAAAAE6HpWsAAAAAnA5BBwAAAIDTIegAAAAAcDoEHQAAAABOh6ADAAAAwOkQdAAAAAA4HYIOAAAAAKdD0AEAAADgdP4fzjhmDKrMp7o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p:nvPicPr>
        <p:blipFill>
          <a:blip r:embed="rId2" cstate="print"/>
          <a:stretch>
            <a:fillRect/>
          </a:stretch>
        </p:blipFill>
        <p:spPr>
          <a:xfrm>
            <a:off x="419461" y="1981199"/>
            <a:ext cx="7867650" cy="2886075"/>
          </a:xfrm>
          <a:prstGeom prst="rect">
            <a:avLst/>
          </a:prstGeom>
        </p:spPr>
      </p:pic>
    </p:spTree>
    <p:extLst>
      <p:ext uri="{BB962C8B-B14F-4D97-AF65-F5344CB8AC3E}">
        <p14:creationId xmlns:p14="http://schemas.microsoft.com/office/powerpoint/2010/main" xmlns="" val="34323107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0569"/>
            <a:ext cx="9855200" cy="764364"/>
          </a:xfrm>
        </p:spPr>
        <p:txBody>
          <a:bodyPr>
            <a:normAutofit/>
          </a:bodyPr>
          <a:lstStyle/>
          <a:p>
            <a:r>
              <a:rPr lang="en-US" dirty="0"/>
              <a:t>Text Parsing and Exploratory </a:t>
            </a:r>
            <a:r>
              <a:rPr lang="en-US" dirty="0" smtClean="0"/>
              <a:t>Data </a:t>
            </a:r>
            <a:r>
              <a:rPr lang="en-US" dirty="0"/>
              <a:t>A</a:t>
            </a:r>
            <a:r>
              <a:rPr lang="en-US" dirty="0" smtClean="0"/>
              <a:t>nalysis (EDA)</a:t>
            </a:r>
            <a:endParaRPr lang="en-IN" dirty="0"/>
          </a:p>
        </p:txBody>
      </p:sp>
      <p:sp>
        <p:nvSpPr>
          <p:cNvPr id="3" name="Rectangle 2"/>
          <p:cNvSpPr/>
          <p:nvPr/>
        </p:nvSpPr>
        <p:spPr>
          <a:xfrm>
            <a:off x="330200" y="1143000"/>
            <a:ext cx="11557000" cy="4093428"/>
          </a:xfrm>
          <a:prstGeom prst="rect">
            <a:avLst/>
          </a:prstGeom>
        </p:spPr>
        <p:txBody>
          <a:bodyPr wrap="square">
            <a:spAutoFit/>
          </a:bodyPr>
          <a:lstStyle/>
          <a:p>
            <a:r>
              <a:rPr lang="en-US" sz="2000" dirty="0"/>
              <a:t>Exploratory Data Analysis is the process of exploring data, generating insights, testing hypotheses, checking assumptions and revealing underlying hidden patterns in the data</a:t>
            </a:r>
            <a:r>
              <a:rPr lang="en-US" sz="2000" dirty="0" smtClean="0"/>
              <a:t>.</a:t>
            </a:r>
          </a:p>
          <a:p>
            <a:endParaRPr lang="en-US" sz="2000" dirty="0" smtClean="0"/>
          </a:p>
          <a:p>
            <a:pPr marL="285750" indent="-285750">
              <a:buFont typeface="Wingdings" panose="05000000000000000000" pitchFamily="2" charset="2"/>
              <a:buChar char="Ø"/>
            </a:pPr>
            <a:r>
              <a:rPr lang="en-IN" sz="2000" dirty="0"/>
              <a:t>Cleaning and stripping </a:t>
            </a:r>
            <a:r>
              <a:rPr lang="en-IN" sz="2000" dirty="0" smtClean="0"/>
              <a:t>HTML</a:t>
            </a:r>
          </a:p>
          <a:p>
            <a:pPr marL="285750" indent="-285750">
              <a:buFont typeface="Wingdings" panose="05000000000000000000" pitchFamily="2" charset="2"/>
              <a:buChar char="Ø"/>
            </a:pPr>
            <a:r>
              <a:rPr lang="en-IN" sz="2000" dirty="0" smtClean="0"/>
              <a:t>Removing </a:t>
            </a:r>
            <a:r>
              <a:rPr lang="en-IN" sz="2000" dirty="0"/>
              <a:t>Escaping </a:t>
            </a:r>
            <a:r>
              <a:rPr lang="en-IN" sz="2000" dirty="0" smtClean="0"/>
              <a:t>characters, </a:t>
            </a:r>
            <a:r>
              <a:rPr lang="en-IN" sz="2000" dirty="0"/>
              <a:t>newline &amp; extra </a:t>
            </a:r>
            <a:r>
              <a:rPr lang="en-IN" sz="2000" dirty="0" smtClean="0"/>
              <a:t>spaces</a:t>
            </a:r>
          </a:p>
          <a:p>
            <a:pPr marL="285750" indent="-285750">
              <a:buFont typeface="Wingdings" panose="05000000000000000000" pitchFamily="2" charset="2"/>
              <a:buChar char="Ø"/>
            </a:pPr>
            <a:r>
              <a:rPr lang="en-IN" sz="2000" dirty="0" smtClean="0"/>
              <a:t>Removing Stop words</a:t>
            </a:r>
            <a:endParaRPr lang="en-IN" sz="2000" dirty="0"/>
          </a:p>
          <a:p>
            <a:pPr marL="285750" indent="-285750">
              <a:buFont typeface="Wingdings" panose="05000000000000000000" pitchFamily="2" charset="2"/>
              <a:buChar char="Ø"/>
            </a:pPr>
            <a:r>
              <a:rPr lang="en-IN" sz="2000" dirty="0"/>
              <a:t>Case Normalization</a:t>
            </a:r>
          </a:p>
          <a:p>
            <a:pPr marL="285750" indent="-285750">
              <a:buFont typeface="Wingdings" panose="05000000000000000000" pitchFamily="2" charset="2"/>
              <a:buChar char="Ø"/>
            </a:pPr>
            <a:r>
              <a:rPr lang="en-IN" sz="2000" dirty="0"/>
              <a:t>Expand Contractions / Transforming abbreviations</a:t>
            </a:r>
          </a:p>
          <a:p>
            <a:pPr marL="285750" indent="-285750">
              <a:buFont typeface="Wingdings" panose="05000000000000000000" pitchFamily="2" charset="2"/>
              <a:buChar char="Ø"/>
            </a:pPr>
            <a:r>
              <a:rPr lang="en-IN" sz="2000" dirty="0"/>
              <a:t>Remove punctuation</a:t>
            </a:r>
          </a:p>
          <a:p>
            <a:pPr marL="285750" indent="-285750">
              <a:buFont typeface="Wingdings" panose="05000000000000000000" pitchFamily="2" charset="2"/>
              <a:buChar char="Ø"/>
            </a:pPr>
            <a:r>
              <a:rPr lang="en-IN" sz="2000" dirty="0"/>
              <a:t>Text encoding - Removing accented characters</a:t>
            </a:r>
          </a:p>
          <a:p>
            <a:pPr marL="285750" indent="-285750">
              <a:buFont typeface="Wingdings" panose="05000000000000000000" pitchFamily="2" charset="2"/>
              <a:buChar char="Ø"/>
            </a:pPr>
            <a:r>
              <a:rPr lang="en-IN" sz="2000" dirty="0" smtClean="0"/>
              <a:t>Tokenization</a:t>
            </a:r>
          </a:p>
          <a:p>
            <a:pPr marL="285750" indent="-285750">
              <a:buFont typeface="Wingdings" panose="05000000000000000000" pitchFamily="2" charset="2"/>
              <a:buChar char="Ø"/>
            </a:pPr>
            <a:r>
              <a:rPr lang="en-IN" sz="2000" dirty="0" smtClean="0"/>
              <a:t>Visualization</a:t>
            </a:r>
            <a:endParaRPr lang="en-IN" sz="2000" dirty="0"/>
          </a:p>
          <a:p>
            <a:pPr marL="285750" indent="-285750">
              <a:buFont typeface="Wingdings" panose="05000000000000000000" pitchFamily="2" charset="2"/>
              <a:buChar char="v"/>
            </a:pPr>
            <a:endParaRPr lang="en-IN" sz="2000" b="1" dirty="0"/>
          </a:p>
        </p:txBody>
      </p:sp>
    </p:spTree>
    <p:extLst>
      <p:ext uri="{BB962C8B-B14F-4D97-AF65-F5344CB8AC3E}">
        <p14:creationId xmlns:p14="http://schemas.microsoft.com/office/powerpoint/2010/main" xmlns="" val="19594974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0569"/>
            <a:ext cx="9855200" cy="764364"/>
          </a:xfrm>
        </p:spPr>
        <p:txBody>
          <a:bodyPr>
            <a:normAutofit/>
          </a:bodyPr>
          <a:lstStyle/>
          <a:p>
            <a:r>
              <a:rPr lang="en-IN" sz="4000" dirty="0" smtClean="0"/>
              <a:t>Comparative Study</a:t>
            </a:r>
            <a:endParaRPr lang="en-IN" sz="4000" dirty="0"/>
          </a:p>
        </p:txBody>
      </p:sp>
      <p:graphicFrame>
        <p:nvGraphicFramePr>
          <p:cNvPr id="11" name="Diagram 10"/>
          <p:cNvGraphicFramePr/>
          <p:nvPr>
            <p:extLst/>
          </p:nvPr>
        </p:nvGraphicFramePr>
        <p:xfrm>
          <a:off x="76200" y="1727718"/>
          <a:ext cx="5867400" cy="4444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nvPr>
        </p:nvGraphicFramePr>
        <p:xfrm>
          <a:off x="6781800" y="2155753"/>
          <a:ext cx="3911600" cy="34713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Rectangle 4"/>
          <p:cNvSpPr/>
          <p:nvPr/>
        </p:nvSpPr>
        <p:spPr>
          <a:xfrm>
            <a:off x="7696200" y="1698553"/>
            <a:ext cx="1993650" cy="369332"/>
          </a:xfrm>
          <a:prstGeom prst="rect">
            <a:avLst/>
          </a:prstGeom>
        </p:spPr>
        <p:txBody>
          <a:bodyPr wrap="square">
            <a:spAutoFit/>
          </a:bodyPr>
          <a:lstStyle/>
          <a:p>
            <a:pPr algn="ctr"/>
            <a:r>
              <a:rPr lang="en-US" u="sng" dirty="0" smtClean="0"/>
              <a:t>Packages</a:t>
            </a:r>
            <a:endParaRPr lang="en-IN" u="sng" dirty="0"/>
          </a:p>
        </p:txBody>
      </p:sp>
      <p:sp>
        <p:nvSpPr>
          <p:cNvPr id="6" name="Rectangle 5"/>
          <p:cNvSpPr/>
          <p:nvPr/>
        </p:nvSpPr>
        <p:spPr>
          <a:xfrm>
            <a:off x="533400" y="1329221"/>
            <a:ext cx="1993650" cy="369332"/>
          </a:xfrm>
          <a:prstGeom prst="rect">
            <a:avLst/>
          </a:prstGeom>
        </p:spPr>
        <p:txBody>
          <a:bodyPr wrap="square">
            <a:spAutoFit/>
          </a:bodyPr>
          <a:lstStyle/>
          <a:p>
            <a:pPr algn="ctr"/>
            <a:r>
              <a:rPr lang="en-US" u="sng" dirty="0" smtClean="0"/>
              <a:t>Algorithms</a:t>
            </a:r>
            <a:endParaRPr lang="en-IN" u="sng" dirty="0"/>
          </a:p>
        </p:txBody>
      </p:sp>
    </p:spTree>
    <p:extLst>
      <p:ext uri="{BB962C8B-B14F-4D97-AF65-F5344CB8AC3E}">
        <p14:creationId xmlns:p14="http://schemas.microsoft.com/office/powerpoint/2010/main" xmlns="" val="3877104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0569"/>
            <a:ext cx="9855200" cy="764364"/>
          </a:xfrm>
        </p:spPr>
        <p:txBody>
          <a:bodyPr>
            <a:normAutofit/>
          </a:bodyPr>
          <a:lstStyle/>
          <a:p>
            <a:r>
              <a:rPr lang="en-US" dirty="0" smtClean="0"/>
              <a:t>Model Performance</a:t>
            </a:r>
            <a:endParaRPr lang="en-IN" dirty="0"/>
          </a:p>
        </p:txBody>
      </p:sp>
      <p:sp>
        <p:nvSpPr>
          <p:cNvPr id="6" name="Rectangle 5"/>
          <p:cNvSpPr/>
          <p:nvPr/>
        </p:nvSpPr>
        <p:spPr>
          <a:xfrm>
            <a:off x="152400" y="1066800"/>
            <a:ext cx="10591800" cy="400110"/>
          </a:xfrm>
          <a:prstGeom prst="rect">
            <a:avLst/>
          </a:prstGeom>
        </p:spPr>
        <p:txBody>
          <a:bodyPr wrap="square">
            <a:spAutoFit/>
          </a:bodyPr>
          <a:lstStyle/>
          <a:p>
            <a:r>
              <a:rPr lang="en-US" sz="2000" dirty="0"/>
              <a:t>Below are the most commonly used evaluation metrics for NER systems</a:t>
            </a:r>
            <a:endParaRPr lang="en-IN" sz="2000" dirty="0"/>
          </a:p>
        </p:txBody>
      </p:sp>
      <p:pic>
        <p:nvPicPr>
          <p:cNvPr id="8" name="Picture 7" descr="F:\Python\Project\flask\venv\static\performance_23.png"/>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85666" y="1692726"/>
            <a:ext cx="11402010" cy="3373798"/>
          </a:xfrm>
          <a:prstGeom prst="rect">
            <a:avLst/>
          </a:prstGeom>
          <a:noFill/>
          <a:ln>
            <a:noFill/>
          </a:ln>
        </p:spPr>
      </p:pic>
      <p:sp>
        <p:nvSpPr>
          <p:cNvPr id="9" name="Rectangle 8"/>
          <p:cNvSpPr/>
          <p:nvPr/>
        </p:nvSpPr>
        <p:spPr>
          <a:xfrm>
            <a:off x="304800" y="5368217"/>
            <a:ext cx="11402008" cy="707886"/>
          </a:xfrm>
          <a:prstGeom prst="rect">
            <a:avLst/>
          </a:prstGeom>
        </p:spPr>
        <p:txBody>
          <a:bodyPr wrap="square">
            <a:spAutoFit/>
          </a:bodyPr>
          <a:lstStyle/>
          <a:p>
            <a:r>
              <a:rPr lang="en-US" sz="2000" dirty="0"/>
              <a:t>In this experiment, we compare the performance of Spacy, BERT and LSTM models. The results of this work indicates that the SPACY extraction method is the best choice.</a:t>
            </a:r>
            <a:endParaRPr lang="en-IN" sz="2000" dirty="0"/>
          </a:p>
        </p:txBody>
      </p:sp>
    </p:spTree>
    <p:extLst>
      <p:ext uri="{BB962C8B-B14F-4D97-AF65-F5344CB8AC3E}">
        <p14:creationId xmlns:p14="http://schemas.microsoft.com/office/powerpoint/2010/main" xmlns="" val="17176013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685800" y="2489721"/>
            <a:ext cx="1905000" cy="2057400"/>
          </a:xfrm>
          <a:prstGeom prst="roundRect">
            <a:avLst/>
          </a:prstGeom>
          <a:solidFill>
            <a:schemeClr val="accent4">
              <a:lumMod val="20000"/>
              <a:lumOff val="80000"/>
            </a:schemeClr>
          </a:solid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prstDash val="dash"/>
              </a:ln>
            </a:endParaRPr>
          </a:p>
        </p:txBody>
      </p:sp>
      <p:sp>
        <p:nvSpPr>
          <p:cNvPr id="2" name="Title 1"/>
          <p:cNvSpPr>
            <a:spLocks noGrp="1"/>
          </p:cNvSpPr>
          <p:nvPr>
            <p:ph type="title"/>
          </p:nvPr>
        </p:nvSpPr>
        <p:spPr>
          <a:xfrm>
            <a:off x="304800" y="160569"/>
            <a:ext cx="9855200" cy="764364"/>
          </a:xfrm>
        </p:spPr>
        <p:txBody>
          <a:bodyPr>
            <a:normAutofit/>
          </a:bodyPr>
          <a:lstStyle/>
          <a:p>
            <a:r>
              <a:rPr lang="en-US" dirty="0" smtClean="0"/>
              <a:t>Deployment</a:t>
            </a:r>
            <a:endParaRPr lang="en-IN" dirty="0"/>
          </a:p>
        </p:txBody>
      </p:sp>
      <p:sp>
        <p:nvSpPr>
          <p:cNvPr id="4" name="Rounded Rectangle 3"/>
          <p:cNvSpPr/>
          <p:nvPr/>
        </p:nvSpPr>
        <p:spPr>
          <a:xfrm>
            <a:off x="838200" y="2642121"/>
            <a:ext cx="1600200" cy="4572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t>SPACY</a:t>
            </a:r>
            <a:endParaRPr lang="en-IN" sz="1600" dirty="0"/>
          </a:p>
        </p:txBody>
      </p:sp>
      <p:sp>
        <p:nvSpPr>
          <p:cNvPr id="5" name="Rounded Rectangle 4"/>
          <p:cNvSpPr/>
          <p:nvPr/>
        </p:nvSpPr>
        <p:spPr>
          <a:xfrm>
            <a:off x="838200" y="3259850"/>
            <a:ext cx="1600200" cy="4572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t>BERT</a:t>
            </a:r>
            <a:endParaRPr lang="en-IN" sz="1600" dirty="0"/>
          </a:p>
        </p:txBody>
      </p:sp>
      <p:sp>
        <p:nvSpPr>
          <p:cNvPr id="6" name="Rounded Rectangle 5"/>
          <p:cNvSpPr/>
          <p:nvPr/>
        </p:nvSpPr>
        <p:spPr>
          <a:xfrm>
            <a:off x="830424" y="3882595"/>
            <a:ext cx="1600200" cy="4572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t>LSTM</a:t>
            </a:r>
            <a:endParaRPr lang="en-IN" sz="1600" dirty="0"/>
          </a:p>
        </p:txBody>
      </p:sp>
      <p:sp>
        <p:nvSpPr>
          <p:cNvPr id="8" name="Rectangle 7"/>
          <p:cNvSpPr/>
          <p:nvPr/>
        </p:nvSpPr>
        <p:spPr>
          <a:xfrm>
            <a:off x="874033" y="2107244"/>
            <a:ext cx="1494320" cy="369332"/>
          </a:xfrm>
          <a:prstGeom prst="rect">
            <a:avLst/>
          </a:prstGeom>
        </p:spPr>
        <p:txBody>
          <a:bodyPr wrap="none">
            <a:spAutoFit/>
          </a:bodyPr>
          <a:lstStyle/>
          <a:p>
            <a:r>
              <a:rPr lang="en-US" dirty="0" smtClean="0"/>
              <a:t>Model Loader</a:t>
            </a:r>
            <a:endParaRPr lang="en-IN" dirty="0"/>
          </a:p>
        </p:txBody>
      </p:sp>
      <p:sp>
        <p:nvSpPr>
          <p:cNvPr id="9" name="Rectangle 8"/>
          <p:cNvSpPr/>
          <p:nvPr/>
        </p:nvSpPr>
        <p:spPr>
          <a:xfrm>
            <a:off x="3946847" y="3048007"/>
            <a:ext cx="1219200" cy="93567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FAST API</a:t>
            </a:r>
            <a:endParaRPr lang="en-IN" dirty="0"/>
          </a:p>
        </p:txBody>
      </p:sp>
      <p:cxnSp>
        <p:nvCxnSpPr>
          <p:cNvPr id="11" name="Straight Arrow Connector 10"/>
          <p:cNvCxnSpPr>
            <a:stCxn id="7" idx="3"/>
            <a:endCxn id="9" idx="1"/>
          </p:cNvCxnSpPr>
          <p:nvPr/>
        </p:nvCxnSpPr>
        <p:spPr>
          <a:xfrm flipV="1">
            <a:off x="2590800" y="3515844"/>
            <a:ext cx="1356047" cy="2577"/>
          </a:xfrm>
          <a:prstGeom prst="straightConnector1">
            <a:avLst/>
          </a:prstGeom>
          <a:ln w="28575">
            <a:solidFill>
              <a:schemeClr val="bg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13" name="TextBox 31"/>
          <p:cNvSpPr txBox="1"/>
          <p:nvPr/>
        </p:nvSpPr>
        <p:spPr>
          <a:xfrm>
            <a:off x="2585146" y="3117840"/>
            <a:ext cx="1362481" cy="284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400" b="1" dirty="0" smtClean="0"/>
              <a:t>Send Predicted Data</a:t>
            </a:r>
            <a:endParaRPr lang="en-IN" sz="1400" b="1" dirty="0"/>
          </a:p>
        </p:txBody>
      </p:sp>
      <p:pic>
        <p:nvPicPr>
          <p:cNvPr id="17" name="Picture 16"/>
          <p:cNvPicPr>
            <a:picLocks noChangeAspect="1"/>
          </p:cNvPicPr>
          <p:nvPr/>
        </p:nvPicPr>
        <p:blipFill>
          <a:blip r:embed="rId2" cstate="print"/>
          <a:stretch>
            <a:fillRect/>
          </a:stretch>
        </p:blipFill>
        <p:spPr>
          <a:xfrm>
            <a:off x="10386528" y="2863299"/>
            <a:ext cx="1250302" cy="1250302"/>
          </a:xfrm>
          <a:prstGeom prst="rect">
            <a:avLst/>
          </a:prstGeom>
        </p:spPr>
      </p:pic>
      <p:sp>
        <p:nvSpPr>
          <p:cNvPr id="18" name="Rectangle 17"/>
          <p:cNvSpPr/>
          <p:nvPr/>
        </p:nvSpPr>
        <p:spPr>
          <a:xfrm>
            <a:off x="10702940" y="3983681"/>
            <a:ext cx="617477" cy="369332"/>
          </a:xfrm>
          <a:prstGeom prst="rect">
            <a:avLst/>
          </a:prstGeom>
        </p:spPr>
        <p:txBody>
          <a:bodyPr wrap="none">
            <a:spAutoFit/>
          </a:bodyPr>
          <a:lstStyle/>
          <a:p>
            <a:r>
              <a:rPr lang="en-US" dirty="0" smtClean="0"/>
              <a:t>User</a:t>
            </a:r>
            <a:endParaRPr lang="en-IN" dirty="0"/>
          </a:p>
        </p:txBody>
      </p:sp>
      <p:sp>
        <p:nvSpPr>
          <p:cNvPr id="19" name="Rectangle 18"/>
          <p:cNvSpPr/>
          <p:nvPr/>
        </p:nvSpPr>
        <p:spPr>
          <a:xfrm>
            <a:off x="6495962" y="2699661"/>
            <a:ext cx="1219200" cy="207867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Flask Server</a:t>
            </a:r>
            <a:endParaRPr lang="en-IN" dirty="0"/>
          </a:p>
        </p:txBody>
      </p:sp>
      <p:cxnSp>
        <p:nvCxnSpPr>
          <p:cNvPr id="20" name="Straight Arrow Connector 19"/>
          <p:cNvCxnSpPr/>
          <p:nvPr/>
        </p:nvCxnSpPr>
        <p:spPr>
          <a:xfrm flipV="1">
            <a:off x="5249247" y="3748477"/>
            <a:ext cx="1188720" cy="11020"/>
          </a:xfrm>
          <a:prstGeom prst="straightConnector1">
            <a:avLst/>
          </a:prstGeom>
          <a:ln w="28575">
            <a:solidFill>
              <a:schemeClr val="bg2">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V="1">
            <a:off x="9026201" y="3267858"/>
            <a:ext cx="1402702" cy="2577"/>
          </a:xfrm>
          <a:prstGeom prst="straightConnector1">
            <a:avLst/>
          </a:prstGeom>
          <a:ln w="28575">
            <a:solidFill>
              <a:schemeClr val="bg2">
                <a:lumMod val="7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TextBox 31"/>
          <p:cNvSpPr txBox="1"/>
          <p:nvPr/>
        </p:nvSpPr>
        <p:spPr>
          <a:xfrm>
            <a:off x="9051261" y="4029093"/>
            <a:ext cx="1362481" cy="284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400" b="1" dirty="0" smtClean="0"/>
              <a:t>Question</a:t>
            </a:r>
            <a:br>
              <a:rPr lang="en-IN" sz="1400" b="1" dirty="0" smtClean="0"/>
            </a:br>
            <a:r>
              <a:rPr lang="en-IN" sz="1400" b="1" dirty="0" smtClean="0"/>
              <a:t>Answers</a:t>
            </a:r>
            <a:endParaRPr lang="en-IN" sz="1400" b="1" dirty="0"/>
          </a:p>
        </p:txBody>
      </p:sp>
      <p:sp>
        <p:nvSpPr>
          <p:cNvPr id="28" name="Flowchart: Process 27"/>
          <p:cNvSpPr/>
          <p:nvPr/>
        </p:nvSpPr>
        <p:spPr>
          <a:xfrm>
            <a:off x="8294913" y="2673576"/>
            <a:ext cx="481782" cy="2104759"/>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UI</a:t>
            </a:r>
            <a:endParaRPr lang="en-IN" dirty="0"/>
          </a:p>
        </p:txBody>
      </p:sp>
      <p:cxnSp>
        <p:nvCxnSpPr>
          <p:cNvPr id="29" name="Straight Arrow Connector 28"/>
          <p:cNvCxnSpPr/>
          <p:nvPr/>
        </p:nvCxnSpPr>
        <p:spPr>
          <a:xfrm flipV="1">
            <a:off x="9010263" y="3915789"/>
            <a:ext cx="1402702" cy="2577"/>
          </a:xfrm>
          <a:prstGeom prst="straightConnector1">
            <a:avLst/>
          </a:prstGeom>
          <a:ln w="28575">
            <a:solidFill>
              <a:schemeClr val="bg2">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0" name="TextBox 31"/>
          <p:cNvSpPr txBox="1"/>
          <p:nvPr/>
        </p:nvSpPr>
        <p:spPr>
          <a:xfrm>
            <a:off x="9119642" y="2906864"/>
            <a:ext cx="1362481" cy="284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400" b="1" dirty="0" smtClean="0"/>
              <a:t>JD Input</a:t>
            </a:r>
            <a:endParaRPr lang="en-IN" sz="1400" b="1" dirty="0"/>
          </a:p>
        </p:txBody>
      </p:sp>
      <p:cxnSp>
        <p:nvCxnSpPr>
          <p:cNvPr id="32" name="Straight Arrow Connector 31"/>
          <p:cNvCxnSpPr/>
          <p:nvPr/>
        </p:nvCxnSpPr>
        <p:spPr>
          <a:xfrm flipV="1">
            <a:off x="5251017" y="3289982"/>
            <a:ext cx="1188720" cy="968"/>
          </a:xfrm>
          <a:prstGeom prst="straightConnector1">
            <a:avLst/>
          </a:prstGeom>
          <a:ln w="28575">
            <a:solidFill>
              <a:schemeClr val="bg2">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7" name="TextBox 31"/>
          <p:cNvSpPr txBox="1"/>
          <p:nvPr/>
        </p:nvSpPr>
        <p:spPr>
          <a:xfrm>
            <a:off x="5283669" y="3789288"/>
            <a:ext cx="985937" cy="30354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400" b="1" dirty="0" smtClean="0"/>
              <a:t>API-QA</a:t>
            </a:r>
            <a:endParaRPr lang="en-IN" sz="1400" b="1" dirty="0"/>
          </a:p>
        </p:txBody>
      </p:sp>
      <p:sp>
        <p:nvSpPr>
          <p:cNvPr id="38" name="TextBox 31"/>
          <p:cNvSpPr txBox="1"/>
          <p:nvPr/>
        </p:nvSpPr>
        <p:spPr>
          <a:xfrm>
            <a:off x="5310106" y="2963899"/>
            <a:ext cx="985937" cy="30354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400" b="1" dirty="0" smtClean="0"/>
              <a:t>API-Tags</a:t>
            </a:r>
            <a:endParaRPr lang="en-IN" sz="1400" b="1" dirty="0"/>
          </a:p>
        </p:txBody>
      </p:sp>
      <p:cxnSp>
        <p:nvCxnSpPr>
          <p:cNvPr id="39" name="Straight Arrow Connector 38"/>
          <p:cNvCxnSpPr/>
          <p:nvPr/>
        </p:nvCxnSpPr>
        <p:spPr>
          <a:xfrm>
            <a:off x="7774702" y="3789486"/>
            <a:ext cx="470010" cy="5645"/>
          </a:xfrm>
          <a:prstGeom prst="straightConnector1">
            <a:avLst/>
          </a:prstGeom>
          <a:ln w="28575">
            <a:solidFill>
              <a:schemeClr val="bg2">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a:off x="7756040" y="3225637"/>
            <a:ext cx="470010" cy="5645"/>
          </a:xfrm>
          <a:prstGeom prst="straightConnector1">
            <a:avLst/>
          </a:prstGeom>
          <a:ln w="28575">
            <a:solidFill>
              <a:schemeClr val="bg2">
                <a:lumMod val="7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3" name="Rectangle 42"/>
          <p:cNvSpPr/>
          <p:nvPr/>
        </p:nvSpPr>
        <p:spPr>
          <a:xfrm>
            <a:off x="685800" y="1218732"/>
            <a:ext cx="9884230" cy="369332"/>
          </a:xfrm>
          <a:prstGeom prst="rect">
            <a:avLst/>
          </a:prstGeom>
        </p:spPr>
        <p:txBody>
          <a:bodyPr wrap="square">
            <a:spAutoFit/>
          </a:bodyPr>
          <a:lstStyle/>
          <a:p>
            <a:r>
              <a:rPr lang="en-IN" b="1" dirty="0" err="1"/>
              <a:t>FastAPI</a:t>
            </a:r>
            <a:r>
              <a:rPr lang="en-IN" dirty="0"/>
              <a:t>: - </a:t>
            </a:r>
            <a:r>
              <a:rPr lang="en-US" i="1" dirty="0"/>
              <a:t>FastAPI framework, high performance, easy to learn, fast to code, ready for production</a:t>
            </a:r>
          </a:p>
        </p:txBody>
      </p:sp>
      <p:sp>
        <p:nvSpPr>
          <p:cNvPr id="3" name="TextBox 2"/>
          <p:cNvSpPr txBox="1"/>
          <p:nvPr/>
        </p:nvSpPr>
        <p:spPr>
          <a:xfrm>
            <a:off x="8009707" y="2265757"/>
            <a:ext cx="1160895" cy="369332"/>
          </a:xfrm>
          <a:prstGeom prst="rect">
            <a:avLst/>
          </a:prstGeom>
          <a:noFill/>
        </p:spPr>
        <p:txBody>
          <a:bodyPr wrap="none" rtlCol="0">
            <a:spAutoFit/>
          </a:bodyPr>
          <a:lstStyle/>
          <a:p>
            <a:r>
              <a:rPr lang="en-IN" dirty="0" smtClean="0"/>
              <a:t>HTML/CSS</a:t>
            </a:r>
            <a:endParaRPr lang="en-IN" dirty="0"/>
          </a:p>
        </p:txBody>
      </p:sp>
    </p:spTree>
    <p:extLst>
      <p:ext uri="{BB962C8B-B14F-4D97-AF65-F5344CB8AC3E}">
        <p14:creationId xmlns:p14="http://schemas.microsoft.com/office/powerpoint/2010/main" xmlns="" val="357410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0569"/>
            <a:ext cx="9855200" cy="764364"/>
          </a:xfrm>
        </p:spPr>
        <p:txBody>
          <a:bodyPr>
            <a:normAutofit/>
          </a:bodyPr>
          <a:lstStyle/>
          <a:p>
            <a:r>
              <a:rPr lang="en-US" dirty="0" smtClean="0"/>
              <a:t>Highlights of our Solution</a:t>
            </a:r>
            <a:endParaRPr lang="en-IN" dirty="0"/>
          </a:p>
        </p:txBody>
      </p:sp>
      <p:sp>
        <p:nvSpPr>
          <p:cNvPr id="3" name="TextBox 2"/>
          <p:cNvSpPr txBox="1"/>
          <p:nvPr/>
        </p:nvSpPr>
        <p:spPr>
          <a:xfrm>
            <a:off x="228601" y="1209894"/>
            <a:ext cx="10896599" cy="5909310"/>
          </a:xfrm>
          <a:prstGeom prst="rect">
            <a:avLst/>
          </a:prstGeom>
          <a:noFill/>
        </p:spPr>
        <p:txBody>
          <a:bodyPr wrap="square" rtlCol="0">
            <a:spAutoFit/>
          </a:bodyPr>
          <a:lstStyle>
            <a:defPPr>
              <a:defRPr lang="en-US"/>
            </a:defPPr>
            <a:lvl1pPr algn="just">
              <a:defRPr sz="2800"/>
            </a:lvl1pPr>
          </a:lstStyle>
          <a:p>
            <a:pPr marL="457200" indent="-457200">
              <a:buFont typeface="Wingdings" panose="05000000000000000000" pitchFamily="2" charset="2"/>
              <a:buChar char="Ø"/>
            </a:pPr>
            <a:r>
              <a:rPr lang="en-US" dirty="0" smtClean="0"/>
              <a:t>Auto-Tagging</a:t>
            </a:r>
          </a:p>
          <a:p>
            <a:pPr marL="914400" lvl="1" indent="-457200">
              <a:buFont typeface="Wingdings" panose="05000000000000000000" pitchFamily="2" charset="2"/>
              <a:buChar char="Ø"/>
            </a:pPr>
            <a:r>
              <a:rPr lang="en-US" dirty="0" smtClean="0"/>
              <a:t>The </a:t>
            </a:r>
            <a:r>
              <a:rPr lang="en-US" dirty="0"/>
              <a:t>model can do the tagging of required tags automatically from the Bag of Words</a:t>
            </a:r>
            <a:r>
              <a:rPr lang="en-US" dirty="0" smtClean="0"/>
              <a:t>.</a:t>
            </a:r>
          </a:p>
          <a:p>
            <a:pPr marL="914400" lvl="1" indent="-457200">
              <a:buFont typeface="Wingdings" panose="05000000000000000000" pitchFamily="2" charset="2"/>
              <a:buChar char="Ø"/>
            </a:pPr>
            <a:r>
              <a:rPr lang="en-US" dirty="0" smtClean="0"/>
              <a:t>In </a:t>
            </a:r>
            <a:r>
              <a:rPr lang="en-US" dirty="0"/>
              <a:t>future if we have to add new domain, the auto-tagging will help us extracting the tags and building the corpus</a:t>
            </a:r>
            <a:r>
              <a:rPr lang="en-US" dirty="0" smtClean="0"/>
              <a:t>.</a:t>
            </a:r>
          </a:p>
          <a:p>
            <a:pPr marL="457200" indent="-457200">
              <a:buFont typeface="Wingdings" panose="05000000000000000000" pitchFamily="2" charset="2"/>
              <a:buChar char="Ø"/>
            </a:pPr>
            <a:r>
              <a:rPr lang="en-US" dirty="0"/>
              <a:t>Scalability  </a:t>
            </a:r>
          </a:p>
          <a:p>
            <a:pPr marL="914400" lvl="1" indent="-457200">
              <a:buFont typeface="Wingdings" panose="05000000000000000000" pitchFamily="2" charset="2"/>
              <a:buChar char="Ø"/>
            </a:pPr>
            <a:r>
              <a:rPr lang="en-US" dirty="0"/>
              <a:t>Can add more domains easily</a:t>
            </a:r>
          </a:p>
          <a:p>
            <a:pPr marL="457200" indent="-457200">
              <a:buFont typeface="Wingdings" panose="05000000000000000000" pitchFamily="2" charset="2"/>
              <a:buChar char="Ø"/>
            </a:pPr>
            <a:r>
              <a:rPr lang="en-US" dirty="0" smtClean="0"/>
              <a:t>Models</a:t>
            </a:r>
          </a:p>
          <a:p>
            <a:pPr marL="914400" lvl="1" indent="-457200">
              <a:buFont typeface="Wingdings" panose="05000000000000000000" pitchFamily="2" charset="2"/>
              <a:buChar char="Ø"/>
            </a:pPr>
            <a:r>
              <a:rPr lang="en-US" dirty="0" smtClean="0"/>
              <a:t>Built Spacy, BERT and LSTM Models</a:t>
            </a:r>
          </a:p>
          <a:p>
            <a:pPr marL="457200" indent="-457200">
              <a:buFont typeface="Wingdings" panose="05000000000000000000" pitchFamily="2" charset="2"/>
              <a:buChar char="Ø"/>
            </a:pPr>
            <a:r>
              <a:rPr lang="en-US" dirty="0" smtClean="0"/>
              <a:t>FastAPI</a:t>
            </a:r>
          </a:p>
          <a:p>
            <a:pPr marL="914400" lvl="1" indent="-457200">
              <a:buFont typeface="Wingdings" panose="05000000000000000000" pitchFamily="2" charset="2"/>
              <a:buChar char="Ø"/>
            </a:pPr>
            <a:r>
              <a:rPr lang="en-US" dirty="0" smtClean="0"/>
              <a:t>Exposed all three models as APIs using Flask Server</a:t>
            </a:r>
          </a:p>
          <a:p>
            <a:pPr marL="457200" indent="-457200">
              <a:buFont typeface="Wingdings" panose="05000000000000000000" pitchFamily="2" charset="2"/>
              <a:buChar char="Ø"/>
            </a:pPr>
            <a:r>
              <a:rPr lang="en-US" dirty="0" smtClean="0"/>
              <a:t>User Interface</a:t>
            </a:r>
          </a:p>
          <a:p>
            <a:pPr marL="914400" lvl="1" indent="-457200">
              <a:buFont typeface="Wingdings" panose="05000000000000000000" pitchFamily="2" charset="2"/>
              <a:buChar char="Ø"/>
            </a:pPr>
            <a:r>
              <a:rPr lang="en-US" dirty="0" smtClean="0"/>
              <a:t>Users can choose the model to retrieve the QnAs based on the model performances showed in UI.</a:t>
            </a:r>
          </a:p>
          <a:p>
            <a:pPr marL="457200" indent="-457200">
              <a:buFont typeface="Wingdings" panose="05000000000000000000" pitchFamily="2" charset="2"/>
              <a:buChar char="Ø"/>
            </a:pPr>
            <a:endParaRPr lang="en-US" dirty="0" smtClean="0"/>
          </a:p>
          <a:p>
            <a:pPr marL="457200" indent="-457200">
              <a:buFont typeface="Wingdings" panose="05000000000000000000" pitchFamily="2" charset="2"/>
              <a:buChar char="Ø"/>
            </a:pPr>
            <a:endParaRPr lang="en-US" dirty="0" smtClean="0"/>
          </a:p>
          <a:p>
            <a:pPr marL="457200" indent="-457200">
              <a:buFont typeface="Wingdings" panose="05000000000000000000" pitchFamily="2" charset="2"/>
              <a:buChar char="Ø"/>
            </a:pPr>
            <a:endParaRPr lang="en-IN" dirty="0"/>
          </a:p>
          <a:p>
            <a:r>
              <a:rPr lang="en-US" dirty="0"/>
              <a:t> </a:t>
            </a:r>
            <a:endParaRPr lang="en-IN" dirty="0"/>
          </a:p>
        </p:txBody>
      </p:sp>
    </p:spTree>
    <p:extLst>
      <p:ext uri="{BB962C8B-B14F-4D97-AF65-F5344CB8AC3E}">
        <p14:creationId xmlns:p14="http://schemas.microsoft.com/office/powerpoint/2010/main" xmlns="" val="19373604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0569"/>
            <a:ext cx="9855200" cy="764364"/>
          </a:xfrm>
        </p:spPr>
        <p:txBody>
          <a:bodyPr>
            <a:normAutofit/>
          </a:bodyPr>
          <a:lstStyle/>
          <a:p>
            <a:r>
              <a:rPr lang="en-IN" sz="4000" dirty="0"/>
              <a:t>Current status</a:t>
            </a:r>
          </a:p>
        </p:txBody>
      </p:sp>
      <p:sp>
        <p:nvSpPr>
          <p:cNvPr id="4" name="Content Placeholder 2">
            <a:extLst>
              <a:ext uri="{FF2B5EF4-FFF2-40B4-BE49-F238E27FC236}">
                <a16:creationId xmlns:a16="http://schemas.microsoft.com/office/drawing/2014/main" xmlns="" id="{8EF43B65-96BA-4B3C-AF8F-ACC29E84F14E}"/>
              </a:ext>
            </a:extLst>
          </p:cNvPr>
          <p:cNvSpPr txBox="1">
            <a:spLocks/>
          </p:cNvSpPr>
          <p:nvPr/>
        </p:nvSpPr>
        <p:spPr>
          <a:xfrm>
            <a:off x="320511" y="1295400"/>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smtClean="0"/>
              <a:t>Creating Dataset </a:t>
            </a:r>
            <a:r>
              <a:rPr lang="en-US" sz="2400" dirty="0" smtClean="0">
                <a:solidFill>
                  <a:schemeClr val="accent6"/>
                </a:solidFill>
              </a:rPr>
              <a:t>✅</a:t>
            </a:r>
          </a:p>
          <a:p>
            <a:pPr>
              <a:buFont typeface="Wingdings" panose="05000000000000000000" pitchFamily="2" charset="2"/>
              <a:buChar char="Ø"/>
            </a:pPr>
            <a:r>
              <a:rPr lang="en-US" sz="2400" dirty="0" smtClean="0"/>
              <a:t>Pre-processing </a:t>
            </a:r>
            <a:r>
              <a:rPr lang="en-US" sz="2400" dirty="0" smtClean="0">
                <a:solidFill>
                  <a:schemeClr val="accent6"/>
                </a:solidFill>
              </a:rPr>
              <a:t>✅</a:t>
            </a:r>
          </a:p>
          <a:p>
            <a:pPr>
              <a:buFont typeface="Wingdings" panose="05000000000000000000" pitchFamily="2" charset="2"/>
              <a:buChar char="Ø"/>
            </a:pPr>
            <a:r>
              <a:rPr lang="en-US" sz="2400" dirty="0" smtClean="0"/>
              <a:t>Information Extraction </a:t>
            </a:r>
            <a:r>
              <a:rPr lang="en-US" sz="2400" dirty="0" smtClean="0">
                <a:solidFill>
                  <a:schemeClr val="accent6"/>
                </a:solidFill>
              </a:rPr>
              <a:t>✅</a:t>
            </a:r>
          </a:p>
          <a:p>
            <a:pPr>
              <a:buFont typeface="Wingdings" panose="05000000000000000000" pitchFamily="2" charset="2"/>
              <a:buChar char="Ø"/>
            </a:pPr>
            <a:r>
              <a:rPr lang="en-US" sz="2400" dirty="0" smtClean="0"/>
              <a:t>Analyzing different algorithms </a:t>
            </a:r>
            <a:r>
              <a:rPr lang="en-US" sz="2400" dirty="0" smtClean="0">
                <a:solidFill>
                  <a:schemeClr val="accent6"/>
                </a:solidFill>
              </a:rPr>
              <a:t>✅</a:t>
            </a:r>
          </a:p>
          <a:p>
            <a:pPr>
              <a:buFont typeface="Wingdings" panose="05000000000000000000" pitchFamily="2" charset="2"/>
              <a:buChar char="Ø"/>
            </a:pPr>
            <a:r>
              <a:rPr lang="en-US" sz="2400" dirty="0" smtClean="0"/>
              <a:t>Model Building </a:t>
            </a:r>
            <a:r>
              <a:rPr lang="en-US" sz="2400" dirty="0">
                <a:solidFill>
                  <a:schemeClr val="accent6"/>
                </a:solidFill>
              </a:rPr>
              <a:t>✅</a:t>
            </a:r>
            <a:endParaRPr lang="en-US" sz="2400" dirty="0" smtClean="0">
              <a:solidFill>
                <a:srgbClr val="FFC000"/>
              </a:solidFill>
            </a:endParaRPr>
          </a:p>
          <a:p>
            <a:pPr>
              <a:buFont typeface="Wingdings" panose="05000000000000000000" pitchFamily="2" charset="2"/>
              <a:buChar char="Ø"/>
            </a:pPr>
            <a:r>
              <a:rPr lang="en-US" sz="2400" dirty="0" smtClean="0"/>
              <a:t>Model Evaluation </a:t>
            </a:r>
            <a:r>
              <a:rPr lang="en-US" sz="2400" dirty="0">
                <a:solidFill>
                  <a:schemeClr val="accent6"/>
                </a:solidFill>
              </a:rPr>
              <a:t>✅</a:t>
            </a:r>
            <a:endParaRPr lang="en-US" sz="2400" dirty="0" smtClean="0">
              <a:solidFill>
                <a:srgbClr val="FFC000"/>
              </a:solidFill>
            </a:endParaRPr>
          </a:p>
          <a:p>
            <a:pPr>
              <a:buFont typeface="Wingdings" panose="05000000000000000000" pitchFamily="2" charset="2"/>
              <a:buChar char="Ø"/>
            </a:pPr>
            <a:r>
              <a:rPr lang="en-US" sz="2400" dirty="0" smtClean="0"/>
              <a:t>Strategy to improve Model Performance </a:t>
            </a:r>
            <a:r>
              <a:rPr lang="en-US" sz="2400" dirty="0">
                <a:solidFill>
                  <a:schemeClr val="accent6"/>
                </a:solidFill>
              </a:rPr>
              <a:t>✅</a:t>
            </a:r>
            <a:endParaRPr lang="en-US" sz="2400" dirty="0" smtClean="0">
              <a:solidFill>
                <a:srgbClr val="FFC000"/>
              </a:solidFill>
            </a:endParaRPr>
          </a:p>
          <a:p>
            <a:pPr>
              <a:buFont typeface="Wingdings" panose="05000000000000000000" pitchFamily="2" charset="2"/>
              <a:buChar char="Ø"/>
            </a:pPr>
            <a:r>
              <a:rPr lang="en-US" sz="2400" dirty="0" smtClean="0"/>
              <a:t>Deployment strategy </a:t>
            </a:r>
            <a:r>
              <a:rPr lang="en-US" sz="2400" dirty="0" smtClean="0">
                <a:solidFill>
                  <a:schemeClr val="accent6"/>
                </a:solidFill>
              </a:rPr>
              <a:t>✅</a:t>
            </a:r>
          </a:p>
          <a:p>
            <a:pPr>
              <a:buFont typeface="Wingdings" panose="05000000000000000000" pitchFamily="2" charset="2"/>
              <a:buChar char="Ø"/>
            </a:pPr>
            <a:r>
              <a:rPr lang="en-US" sz="2400" dirty="0"/>
              <a:t>Deploy the </a:t>
            </a:r>
            <a:r>
              <a:rPr lang="en-US" sz="2400" dirty="0" smtClean="0"/>
              <a:t>model </a:t>
            </a:r>
            <a:r>
              <a:rPr lang="en-US" sz="2400" dirty="0" smtClean="0">
                <a:solidFill>
                  <a:schemeClr val="accent6"/>
                </a:solidFill>
              </a:rPr>
              <a:t>✅</a:t>
            </a:r>
            <a:endParaRPr lang="en-US" sz="2400" dirty="0">
              <a:solidFill>
                <a:srgbClr val="FFC000"/>
              </a:solidFill>
            </a:endParaRPr>
          </a:p>
          <a:p>
            <a:pPr>
              <a:buFont typeface="Wingdings" panose="05000000000000000000" pitchFamily="2" charset="2"/>
              <a:buChar char="Ø"/>
            </a:pPr>
            <a:endParaRPr lang="en-US" sz="2400" dirty="0">
              <a:solidFill>
                <a:srgbClr val="FFC000"/>
              </a:solidFill>
            </a:endParaRPr>
          </a:p>
        </p:txBody>
      </p:sp>
    </p:spTree>
    <p:extLst>
      <p:ext uri="{BB962C8B-B14F-4D97-AF65-F5344CB8AC3E}">
        <p14:creationId xmlns:p14="http://schemas.microsoft.com/office/powerpoint/2010/main" xmlns="" val="23155398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0569"/>
            <a:ext cx="9855200" cy="764364"/>
          </a:xfrm>
        </p:spPr>
        <p:txBody>
          <a:bodyPr>
            <a:normAutofit/>
          </a:bodyPr>
          <a:lstStyle/>
          <a:p>
            <a:r>
              <a:rPr lang="en-IN" sz="4000" dirty="0" smtClean="0"/>
              <a:t>Demo</a:t>
            </a:r>
            <a:endParaRPr lang="en-IN" sz="4000" dirty="0"/>
          </a:p>
        </p:txBody>
      </p:sp>
      <p:pic>
        <p:nvPicPr>
          <p:cNvPr id="4" name="Picture 3"/>
          <p:cNvPicPr/>
          <p:nvPr/>
        </p:nvPicPr>
        <p:blipFill>
          <a:blip r:embed="rId2" cstate="print"/>
          <a:stretch>
            <a:fillRect/>
          </a:stretch>
        </p:blipFill>
        <p:spPr>
          <a:xfrm>
            <a:off x="3090862" y="1652998"/>
            <a:ext cx="6010275" cy="3552003"/>
          </a:xfrm>
          <a:prstGeom prst="rect">
            <a:avLst/>
          </a:prstGeom>
        </p:spPr>
      </p:pic>
    </p:spTree>
    <p:extLst>
      <p:ext uri="{BB962C8B-B14F-4D97-AF65-F5344CB8AC3E}">
        <p14:creationId xmlns:p14="http://schemas.microsoft.com/office/powerpoint/2010/main" xmlns="" val="22576159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0569"/>
            <a:ext cx="9855200" cy="764364"/>
          </a:xfrm>
        </p:spPr>
        <p:txBody>
          <a:bodyPr>
            <a:normAutofit/>
          </a:bodyPr>
          <a:lstStyle/>
          <a:p>
            <a:r>
              <a:rPr lang="en-US" dirty="0" smtClean="0"/>
              <a:t>Future Scope</a:t>
            </a:r>
            <a:endParaRPr lang="en-IN" dirty="0"/>
          </a:p>
        </p:txBody>
      </p:sp>
      <p:sp>
        <p:nvSpPr>
          <p:cNvPr id="3" name="TextBox 2"/>
          <p:cNvSpPr txBox="1"/>
          <p:nvPr/>
        </p:nvSpPr>
        <p:spPr>
          <a:xfrm>
            <a:off x="228601" y="1209894"/>
            <a:ext cx="10896599" cy="3108543"/>
          </a:xfrm>
          <a:prstGeom prst="rect">
            <a:avLst/>
          </a:prstGeom>
          <a:noFill/>
        </p:spPr>
        <p:txBody>
          <a:bodyPr wrap="square" rtlCol="0">
            <a:spAutoFit/>
          </a:bodyPr>
          <a:lstStyle>
            <a:defPPr>
              <a:defRPr lang="en-US"/>
            </a:defPPr>
            <a:lvl1pPr algn="just">
              <a:defRPr sz="2800"/>
            </a:lvl1pPr>
          </a:lstStyle>
          <a:p>
            <a:pPr marL="457200" indent="-457200">
              <a:buFont typeface="Wingdings" panose="05000000000000000000" pitchFamily="2" charset="2"/>
              <a:buChar char="Ø"/>
            </a:pPr>
            <a:r>
              <a:rPr lang="en-US" dirty="0" smtClean="0"/>
              <a:t>Automated </a:t>
            </a:r>
            <a:r>
              <a:rPr lang="en-US" dirty="0"/>
              <a:t>web </a:t>
            </a:r>
            <a:r>
              <a:rPr lang="en-US" dirty="0" smtClean="0"/>
              <a:t>scrapping on more websites for more JDs and Q&amp;A</a:t>
            </a:r>
          </a:p>
          <a:p>
            <a:pPr marL="457200" indent="-457200">
              <a:buFont typeface="Wingdings" panose="05000000000000000000" pitchFamily="2" charset="2"/>
              <a:buChar char="Ø"/>
            </a:pPr>
            <a:r>
              <a:rPr lang="en-US" dirty="0" smtClean="0"/>
              <a:t>Docker </a:t>
            </a:r>
            <a:r>
              <a:rPr lang="en-US" dirty="0"/>
              <a:t>and </a:t>
            </a:r>
            <a:r>
              <a:rPr lang="en-US" dirty="0" smtClean="0"/>
              <a:t>containerization</a:t>
            </a:r>
          </a:p>
          <a:p>
            <a:pPr marL="457200" indent="-457200">
              <a:buFont typeface="Wingdings" panose="05000000000000000000" pitchFamily="2" charset="2"/>
              <a:buChar char="Ø"/>
            </a:pPr>
            <a:r>
              <a:rPr lang="en-US" dirty="0" smtClean="0"/>
              <a:t>ML flow</a:t>
            </a:r>
          </a:p>
          <a:p>
            <a:pPr marL="457200" indent="-457200">
              <a:buFont typeface="Wingdings" panose="05000000000000000000" pitchFamily="2" charset="2"/>
              <a:buChar char="Ø"/>
            </a:pPr>
            <a:r>
              <a:rPr lang="en-US" dirty="0" smtClean="0"/>
              <a:t>Build more channels for UI (Chatbot, Widget, Micro frontend etc.,)</a:t>
            </a:r>
          </a:p>
          <a:p>
            <a:pPr marL="457200" indent="-457200">
              <a:buFont typeface="Wingdings" panose="05000000000000000000" pitchFamily="2" charset="2"/>
              <a:buChar char="Ø"/>
            </a:pPr>
            <a:endParaRPr lang="en-US" dirty="0" smtClean="0"/>
          </a:p>
          <a:p>
            <a:pPr marL="457200" indent="-457200">
              <a:buFont typeface="Wingdings" panose="05000000000000000000" pitchFamily="2" charset="2"/>
              <a:buChar char="Ø"/>
            </a:pPr>
            <a:endParaRPr lang="en-IN" dirty="0"/>
          </a:p>
          <a:p>
            <a:r>
              <a:rPr lang="en-US" dirty="0"/>
              <a:t> </a:t>
            </a:r>
            <a:endParaRPr lang="en-IN" dirty="0"/>
          </a:p>
        </p:txBody>
      </p:sp>
    </p:spTree>
    <p:extLst>
      <p:ext uri="{BB962C8B-B14F-4D97-AF65-F5344CB8AC3E}">
        <p14:creationId xmlns:p14="http://schemas.microsoft.com/office/powerpoint/2010/main" xmlns="" val="7176795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28600" y="2514600"/>
            <a:ext cx="10896599" cy="1107996"/>
          </a:xfrm>
          <a:prstGeom prst="rect">
            <a:avLst/>
          </a:prstGeom>
          <a:noFill/>
        </p:spPr>
        <p:txBody>
          <a:bodyPr wrap="square" rtlCol="0">
            <a:spAutoFit/>
          </a:bodyPr>
          <a:lstStyle>
            <a:defPPr>
              <a:defRPr lang="en-US"/>
            </a:defPPr>
            <a:lvl1pPr algn="just">
              <a:defRPr sz="2800"/>
            </a:lvl1pPr>
          </a:lstStyle>
          <a:p>
            <a:pPr algn="ctr"/>
            <a:r>
              <a:rPr lang="en-US" sz="6600" dirty="0" smtClean="0">
                <a:solidFill>
                  <a:srgbClr val="002060"/>
                </a:solidFill>
              </a:rPr>
              <a:t>Thank you!</a:t>
            </a:r>
            <a:endParaRPr lang="en-US" sz="6600" dirty="0">
              <a:solidFill>
                <a:srgbClr val="002060"/>
              </a:solidFill>
            </a:endParaRPr>
          </a:p>
        </p:txBody>
      </p:sp>
    </p:spTree>
    <p:extLst>
      <p:ext uri="{BB962C8B-B14F-4D97-AF65-F5344CB8AC3E}">
        <p14:creationId xmlns:p14="http://schemas.microsoft.com/office/powerpoint/2010/main" xmlns="" val="34414797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Team</a:t>
            </a:r>
            <a:endParaRPr lang="en-IN" dirty="0"/>
          </a:p>
        </p:txBody>
      </p:sp>
      <p:sp>
        <p:nvSpPr>
          <p:cNvPr id="11" name="TextBox 10"/>
          <p:cNvSpPr txBox="1"/>
          <p:nvPr/>
        </p:nvSpPr>
        <p:spPr>
          <a:xfrm>
            <a:off x="998561" y="1287482"/>
            <a:ext cx="10334767" cy="4031873"/>
          </a:xfrm>
          <a:prstGeom prst="rect">
            <a:avLst/>
          </a:prstGeom>
          <a:noFill/>
        </p:spPr>
        <p:txBody>
          <a:bodyPr wrap="square" rtlCol="0">
            <a:spAutoFit/>
          </a:bodyPr>
          <a:lstStyle>
            <a:defPPr>
              <a:defRPr lang="en-US"/>
            </a:defPPr>
            <a:lvl1pPr algn="just">
              <a:defRPr sz="2800"/>
            </a:lvl1pPr>
          </a:lstStyle>
          <a:p>
            <a:r>
              <a:rPr lang="en-US" sz="3200" b="1" dirty="0" smtClean="0"/>
              <a:t>Team </a:t>
            </a:r>
            <a:r>
              <a:rPr lang="en-US" sz="3200" b="1" dirty="0"/>
              <a:t>Lead: </a:t>
            </a:r>
            <a:r>
              <a:rPr lang="en-US" sz="3200" dirty="0"/>
              <a:t>Prof. </a:t>
            </a:r>
            <a:r>
              <a:rPr lang="en-US" sz="3200" dirty="0" smtClean="0"/>
              <a:t>Sudarshan Deshmukh</a:t>
            </a:r>
            <a:endParaRPr lang="en-US" sz="3200" dirty="0"/>
          </a:p>
          <a:p>
            <a:r>
              <a:rPr lang="en-US" sz="3200" b="1" dirty="0" smtClean="0"/>
              <a:t>Mentor: </a:t>
            </a:r>
            <a:r>
              <a:rPr lang="en-IN" sz="3200" dirty="0" smtClean="0"/>
              <a:t>Shubhendu Jain</a:t>
            </a:r>
            <a:endParaRPr lang="en-IN" sz="3200" dirty="0"/>
          </a:p>
          <a:p>
            <a:endParaRPr lang="en-IN" sz="3200" b="1" i="1" dirty="0" smtClean="0"/>
          </a:p>
          <a:p>
            <a:r>
              <a:rPr lang="en-IN" sz="3200" b="1" dirty="0" smtClean="0"/>
              <a:t>Group </a:t>
            </a:r>
            <a:r>
              <a:rPr lang="en-IN" sz="3200" b="1" dirty="0" smtClean="0"/>
              <a:t>32</a:t>
            </a:r>
            <a:r>
              <a:rPr lang="en-IN" sz="3200" b="1" dirty="0" smtClean="0"/>
              <a:t>: </a:t>
            </a:r>
            <a:endParaRPr lang="en-IN" sz="3200" b="1" dirty="0"/>
          </a:p>
          <a:p>
            <a:pPr marL="457200" indent="-457200">
              <a:buFont typeface="Arial" panose="020B0604020202020204" pitchFamily="34" charset="0"/>
              <a:buChar char="•"/>
            </a:pPr>
            <a:r>
              <a:rPr lang="en-US" sz="3200" dirty="0" err="1" smtClean="0"/>
              <a:t>Dheeraj</a:t>
            </a:r>
            <a:r>
              <a:rPr lang="en-US" sz="3200" dirty="0" smtClean="0"/>
              <a:t> </a:t>
            </a:r>
            <a:r>
              <a:rPr lang="en-US" sz="3200" dirty="0" smtClean="0"/>
              <a:t>TV </a:t>
            </a:r>
            <a:r>
              <a:rPr lang="en-IN" sz="3200" dirty="0" smtClean="0"/>
              <a:t>(</a:t>
            </a:r>
            <a:r>
              <a:rPr lang="en-US" sz="3200" dirty="0" smtClean="0"/>
              <a:t>2019AIML623</a:t>
            </a:r>
            <a:r>
              <a:rPr lang="en-IN" sz="3200" dirty="0" smtClean="0"/>
              <a:t>)</a:t>
            </a:r>
            <a:endParaRPr lang="en-IN" sz="3200" dirty="0">
              <a:hlinkClick r:id="rId2" tooltip="Author's Name">
                <a:extLst>
                  <a:ext uri="{A12FA001-AC4F-418D-AE19-62706E023703}">
                    <ahyp:hlinkClr xmlns:lc="http://schemas.openxmlformats.org/drawingml/2006/lockedCanvas" xmlns:ahyp="http://schemas.microsoft.com/office/drawing/2018/hyperlinkcolor" xmlns="" val="tx"/>
                  </a:ext>
                </a:extLst>
              </a:hlinkClick>
            </a:endParaRPr>
          </a:p>
          <a:p>
            <a:pPr marL="457200" indent="-457200">
              <a:buFont typeface="Arial" panose="020B0604020202020204" pitchFamily="34" charset="0"/>
              <a:buChar char="•"/>
            </a:pPr>
            <a:r>
              <a:rPr lang="en-US" sz="3200" dirty="0" smtClean="0"/>
              <a:t>Kayamkhani </a:t>
            </a:r>
            <a:r>
              <a:rPr lang="en-US" sz="3200" dirty="0" smtClean="0"/>
              <a:t>Taher </a:t>
            </a:r>
            <a:r>
              <a:rPr lang="en-US" sz="3200" dirty="0" err="1" smtClean="0"/>
              <a:t>Abbasbhai</a:t>
            </a:r>
            <a:r>
              <a:rPr lang="en-US" sz="3200" dirty="0" smtClean="0"/>
              <a:t> (</a:t>
            </a:r>
            <a:r>
              <a:rPr lang="en-US" sz="3200" dirty="0" smtClean="0"/>
              <a:t>2019AIML599</a:t>
            </a:r>
            <a:r>
              <a:rPr lang="en-US" sz="3200" dirty="0" smtClean="0"/>
              <a:t>)</a:t>
            </a:r>
          </a:p>
          <a:p>
            <a:pPr>
              <a:buFont typeface="Arial" pitchFamily="34" charset="0"/>
              <a:buChar char="•"/>
            </a:pPr>
            <a:r>
              <a:rPr lang="en-US" sz="3200" dirty="0" smtClean="0"/>
              <a:t>    </a:t>
            </a:r>
            <a:r>
              <a:rPr lang="en-US" sz="3200" dirty="0" err="1" smtClean="0"/>
              <a:t>Komal</a:t>
            </a:r>
            <a:r>
              <a:rPr lang="en-US" sz="3200" dirty="0" smtClean="0"/>
              <a:t> </a:t>
            </a:r>
            <a:r>
              <a:rPr lang="en-US" sz="3200" dirty="0" err="1" smtClean="0"/>
              <a:t>Batra</a:t>
            </a:r>
            <a:r>
              <a:rPr lang="en-US" sz="3200" dirty="0" smtClean="0"/>
              <a:t> (</a:t>
            </a:r>
            <a:r>
              <a:rPr lang="en-US" sz="3200" dirty="0" smtClean="0"/>
              <a:t>2019AIML649</a:t>
            </a:r>
            <a:r>
              <a:rPr lang="en-US" sz="3200" dirty="0" smtClean="0"/>
              <a:t>)</a:t>
            </a:r>
            <a:endParaRPr lang="en-US" sz="3200" dirty="0" smtClean="0"/>
          </a:p>
          <a:p>
            <a:pPr>
              <a:buFont typeface="Arial" pitchFamily="34" charset="0"/>
              <a:buChar char="•"/>
            </a:pPr>
            <a:r>
              <a:rPr lang="en-US" sz="3200" dirty="0" smtClean="0"/>
              <a:t>    </a:t>
            </a:r>
            <a:r>
              <a:rPr lang="en-US" sz="3200" dirty="0" err="1" smtClean="0"/>
              <a:t>Pavan</a:t>
            </a:r>
            <a:r>
              <a:rPr lang="en-US" sz="3200" dirty="0" smtClean="0"/>
              <a:t> IV (</a:t>
            </a:r>
            <a:r>
              <a:rPr lang="en-US" sz="3200" dirty="0" smtClean="0"/>
              <a:t>2019AIML626</a:t>
            </a:r>
            <a:r>
              <a:rPr lang="en-US" sz="3200" dirty="0" smtClean="0"/>
              <a:t>)</a:t>
            </a:r>
            <a:endParaRPr lang="en-US" sz="3200" dirty="0" smtClean="0"/>
          </a:p>
        </p:txBody>
      </p:sp>
    </p:spTree>
    <p:extLst>
      <p:ext uri="{BB962C8B-B14F-4D97-AF65-F5344CB8AC3E}">
        <p14:creationId xmlns:p14="http://schemas.microsoft.com/office/powerpoint/2010/main" xmlns="" val="11735739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0569"/>
            <a:ext cx="9550400" cy="764364"/>
          </a:xfrm>
        </p:spPr>
        <p:txBody>
          <a:bodyPr>
            <a:normAutofit/>
          </a:bodyPr>
          <a:lstStyle/>
          <a:p>
            <a:r>
              <a:rPr lang="en-US" dirty="0"/>
              <a:t>Agenda</a:t>
            </a:r>
            <a:endParaRPr lang="en-IN" dirty="0"/>
          </a:p>
        </p:txBody>
      </p:sp>
      <p:sp>
        <p:nvSpPr>
          <p:cNvPr id="11" name="TextBox 10"/>
          <p:cNvSpPr txBox="1"/>
          <p:nvPr/>
        </p:nvSpPr>
        <p:spPr>
          <a:xfrm>
            <a:off x="609600" y="1066800"/>
            <a:ext cx="10334767" cy="5693866"/>
          </a:xfrm>
          <a:prstGeom prst="rect">
            <a:avLst/>
          </a:prstGeom>
          <a:noFill/>
        </p:spPr>
        <p:txBody>
          <a:bodyPr wrap="square" rtlCol="0">
            <a:spAutoFit/>
          </a:bodyPr>
          <a:lstStyle>
            <a:defPPr>
              <a:defRPr lang="en-US"/>
            </a:defPPr>
            <a:lvl1pPr algn="just">
              <a:defRPr sz="2800"/>
            </a:lvl1pPr>
          </a:lstStyle>
          <a:p>
            <a:pPr marL="457200" indent="-457200">
              <a:buFont typeface="Wingdings" panose="05000000000000000000" pitchFamily="2" charset="2"/>
              <a:buChar char="v"/>
            </a:pPr>
            <a:r>
              <a:rPr lang="en-US" dirty="0" smtClean="0"/>
              <a:t>Problem Statement</a:t>
            </a:r>
          </a:p>
          <a:p>
            <a:pPr marL="457200" indent="-457200">
              <a:buFont typeface="Wingdings" panose="05000000000000000000" pitchFamily="2" charset="2"/>
              <a:buChar char="v"/>
            </a:pPr>
            <a:r>
              <a:rPr lang="en-US" dirty="0"/>
              <a:t>Objective</a:t>
            </a:r>
          </a:p>
          <a:p>
            <a:pPr marL="457200" indent="-457200">
              <a:buFont typeface="Wingdings" panose="05000000000000000000" pitchFamily="2" charset="2"/>
              <a:buChar char="v"/>
            </a:pPr>
            <a:r>
              <a:rPr lang="en-US" dirty="0" smtClean="0"/>
              <a:t>Business Understanding</a:t>
            </a:r>
          </a:p>
          <a:p>
            <a:pPr marL="457200" indent="-457200">
              <a:buFont typeface="Wingdings" panose="05000000000000000000" pitchFamily="2" charset="2"/>
              <a:buChar char="v"/>
            </a:pPr>
            <a:r>
              <a:rPr lang="en-US" dirty="0" smtClean="0"/>
              <a:t>Approach</a:t>
            </a:r>
          </a:p>
          <a:p>
            <a:pPr marL="457200" indent="-457200">
              <a:buFont typeface="Wingdings" panose="05000000000000000000" pitchFamily="2" charset="2"/>
              <a:buChar char="v"/>
            </a:pPr>
            <a:r>
              <a:rPr lang="en-US" dirty="0" smtClean="0"/>
              <a:t>Architecture</a:t>
            </a:r>
          </a:p>
          <a:p>
            <a:pPr marL="457200" indent="-457200">
              <a:buFont typeface="Wingdings" panose="05000000000000000000" pitchFamily="2" charset="2"/>
              <a:buChar char="v"/>
            </a:pPr>
            <a:r>
              <a:rPr lang="en-US" dirty="0" smtClean="0"/>
              <a:t>Dataset</a:t>
            </a:r>
          </a:p>
          <a:p>
            <a:pPr marL="457200" indent="-457200">
              <a:buFont typeface="Wingdings" panose="05000000000000000000" pitchFamily="2" charset="2"/>
              <a:buChar char="v"/>
            </a:pPr>
            <a:r>
              <a:rPr lang="en-US" dirty="0" smtClean="0"/>
              <a:t>Text </a:t>
            </a:r>
            <a:r>
              <a:rPr lang="en-US" dirty="0"/>
              <a:t>Parsing and Exploratory Data Analysis (</a:t>
            </a:r>
            <a:r>
              <a:rPr lang="en-US" dirty="0" smtClean="0"/>
              <a:t>EDA)</a:t>
            </a:r>
          </a:p>
          <a:p>
            <a:pPr marL="457200" indent="-457200">
              <a:buFont typeface="Wingdings" panose="05000000000000000000" pitchFamily="2" charset="2"/>
              <a:buChar char="v"/>
            </a:pPr>
            <a:r>
              <a:rPr lang="en-IN" dirty="0"/>
              <a:t>Comparative </a:t>
            </a:r>
            <a:r>
              <a:rPr lang="en-IN" dirty="0" smtClean="0"/>
              <a:t>Study</a:t>
            </a:r>
          </a:p>
          <a:p>
            <a:pPr marL="457200" indent="-457200">
              <a:buFont typeface="Wingdings" panose="05000000000000000000" pitchFamily="2" charset="2"/>
              <a:buChar char="v"/>
            </a:pPr>
            <a:r>
              <a:rPr lang="en-IN" dirty="0" smtClean="0"/>
              <a:t>Model Performance</a:t>
            </a:r>
          </a:p>
          <a:p>
            <a:pPr marL="457200" indent="-457200">
              <a:buFont typeface="Wingdings" panose="05000000000000000000" pitchFamily="2" charset="2"/>
              <a:buChar char="v"/>
            </a:pPr>
            <a:r>
              <a:rPr lang="en-IN" dirty="0" smtClean="0"/>
              <a:t>Deployment</a:t>
            </a:r>
          </a:p>
          <a:p>
            <a:pPr marL="457200" indent="-457200">
              <a:buFont typeface="Wingdings" panose="05000000000000000000" pitchFamily="2" charset="2"/>
              <a:buChar char="v"/>
            </a:pPr>
            <a:r>
              <a:rPr lang="en-IN" dirty="0" smtClean="0"/>
              <a:t>Highlights of the solution</a:t>
            </a:r>
            <a:endParaRPr lang="en-US" dirty="0" smtClean="0"/>
          </a:p>
          <a:p>
            <a:pPr marL="457200" indent="-457200">
              <a:buFont typeface="Wingdings" panose="05000000000000000000" pitchFamily="2" charset="2"/>
              <a:buChar char="v"/>
            </a:pPr>
            <a:r>
              <a:rPr lang="en-US" dirty="0" smtClean="0"/>
              <a:t>Demo</a:t>
            </a:r>
            <a:endParaRPr lang="en-US" dirty="0"/>
          </a:p>
          <a:p>
            <a:pPr marL="457200" indent="-457200">
              <a:buFont typeface="Wingdings" panose="05000000000000000000" pitchFamily="2" charset="2"/>
              <a:buChar char="v"/>
            </a:pPr>
            <a:r>
              <a:rPr lang="en-US" dirty="0" smtClean="0"/>
              <a:t>Future scope of work</a:t>
            </a:r>
            <a:endParaRPr lang="en-IN" dirty="0" smtClean="0"/>
          </a:p>
        </p:txBody>
      </p:sp>
    </p:spTree>
    <p:extLst>
      <p:ext uri="{BB962C8B-B14F-4D97-AF65-F5344CB8AC3E}">
        <p14:creationId xmlns:p14="http://schemas.microsoft.com/office/powerpoint/2010/main" xmlns="" val="38918756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0569"/>
            <a:ext cx="9855200" cy="764364"/>
          </a:xfrm>
        </p:spPr>
        <p:txBody>
          <a:bodyPr>
            <a:normAutofit/>
          </a:bodyPr>
          <a:lstStyle/>
          <a:p>
            <a:r>
              <a:rPr lang="en-US" dirty="0"/>
              <a:t>Problem </a:t>
            </a:r>
            <a:r>
              <a:rPr lang="en-US" dirty="0" smtClean="0"/>
              <a:t>Statement</a:t>
            </a:r>
            <a:endParaRPr lang="en-IN" dirty="0"/>
          </a:p>
        </p:txBody>
      </p:sp>
      <p:sp>
        <p:nvSpPr>
          <p:cNvPr id="11" name="TextBox 10"/>
          <p:cNvSpPr txBox="1"/>
          <p:nvPr/>
        </p:nvSpPr>
        <p:spPr>
          <a:xfrm>
            <a:off x="228601" y="1209894"/>
            <a:ext cx="10896599" cy="3108543"/>
          </a:xfrm>
          <a:prstGeom prst="rect">
            <a:avLst/>
          </a:prstGeom>
          <a:noFill/>
        </p:spPr>
        <p:txBody>
          <a:bodyPr wrap="square" rtlCol="0">
            <a:spAutoFit/>
          </a:bodyPr>
          <a:lstStyle>
            <a:defPPr>
              <a:defRPr lang="en-US"/>
            </a:defPPr>
            <a:lvl1pPr algn="just">
              <a:defRPr sz="2800"/>
            </a:lvl1pPr>
          </a:lstStyle>
          <a:p>
            <a:pPr algn="l"/>
            <a:r>
              <a:rPr lang="en-US" dirty="0" smtClean="0"/>
              <a:t>Due </a:t>
            </a:r>
            <a:r>
              <a:rPr lang="en-US" dirty="0"/>
              <a:t>to different reasons like lack of domain knowledge, experience, preparation time etc</a:t>
            </a:r>
            <a:r>
              <a:rPr lang="en-US" dirty="0" smtClean="0"/>
              <a:t>., </a:t>
            </a:r>
            <a:r>
              <a:rPr lang="en-US" dirty="0"/>
              <a:t>many a times the questions asked to evaluate the candidate are not useful to understand his/her capabilities</a:t>
            </a:r>
            <a:r>
              <a:rPr lang="en-US" dirty="0" smtClean="0"/>
              <a:t>.</a:t>
            </a:r>
          </a:p>
          <a:p>
            <a:pPr algn="l"/>
            <a:endParaRPr lang="en-US" dirty="0"/>
          </a:p>
          <a:p>
            <a:pPr algn="l"/>
            <a:r>
              <a:rPr lang="en-US" dirty="0" smtClean="0"/>
              <a:t>An </a:t>
            </a:r>
            <a:r>
              <a:rPr lang="en-US" dirty="0"/>
              <a:t>AI based approach will provide level wise list of question and answers which will help the interviewer to assess the applicant better than traditional approach</a:t>
            </a:r>
            <a:r>
              <a:rPr lang="en-US" dirty="0" smtClean="0"/>
              <a:t>.</a:t>
            </a:r>
            <a:endParaRPr lang="en-US" dirty="0"/>
          </a:p>
        </p:txBody>
      </p:sp>
    </p:spTree>
    <p:extLst>
      <p:ext uri="{BB962C8B-B14F-4D97-AF65-F5344CB8AC3E}">
        <p14:creationId xmlns:p14="http://schemas.microsoft.com/office/powerpoint/2010/main" xmlns="" val="2559249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0569"/>
            <a:ext cx="9855200" cy="764364"/>
          </a:xfrm>
        </p:spPr>
        <p:txBody>
          <a:bodyPr>
            <a:normAutofit/>
          </a:bodyPr>
          <a:lstStyle/>
          <a:p>
            <a:r>
              <a:rPr lang="en-US" dirty="0" smtClean="0"/>
              <a:t>Objective</a:t>
            </a:r>
            <a:endParaRPr lang="en-IN" dirty="0"/>
          </a:p>
        </p:txBody>
      </p:sp>
      <p:sp>
        <p:nvSpPr>
          <p:cNvPr id="11" name="TextBox 10"/>
          <p:cNvSpPr txBox="1"/>
          <p:nvPr/>
        </p:nvSpPr>
        <p:spPr>
          <a:xfrm>
            <a:off x="304014" y="1524000"/>
            <a:ext cx="10896599" cy="1815882"/>
          </a:xfrm>
          <a:prstGeom prst="rect">
            <a:avLst/>
          </a:prstGeom>
          <a:noFill/>
        </p:spPr>
        <p:txBody>
          <a:bodyPr wrap="square" rtlCol="0">
            <a:spAutoFit/>
          </a:bodyPr>
          <a:lstStyle>
            <a:defPPr>
              <a:defRPr lang="en-US"/>
            </a:defPPr>
            <a:lvl1pPr algn="just">
              <a:defRPr sz="2800"/>
            </a:lvl1pPr>
          </a:lstStyle>
          <a:p>
            <a:pPr algn="l"/>
            <a:r>
              <a:rPr lang="en-US" dirty="0" smtClean="0"/>
              <a:t>Build </a:t>
            </a:r>
            <a:r>
              <a:rPr lang="en-US" dirty="0"/>
              <a:t>an NLP </a:t>
            </a:r>
            <a:r>
              <a:rPr lang="en-US" dirty="0" smtClean="0"/>
              <a:t>based system </a:t>
            </a:r>
            <a:r>
              <a:rPr lang="en-US" dirty="0"/>
              <a:t>to recommend the relevant questions and their standard answers based on role and </a:t>
            </a:r>
            <a:r>
              <a:rPr lang="en-US" dirty="0" smtClean="0"/>
              <a:t>experience, </a:t>
            </a:r>
            <a:r>
              <a:rPr lang="en-US" dirty="0"/>
              <a:t>which will help the interviewer to assess the applicant better than traditional </a:t>
            </a:r>
            <a:r>
              <a:rPr lang="en-US" dirty="0" smtClean="0"/>
              <a:t>approach.</a:t>
            </a:r>
          </a:p>
          <a:p>
            <a:pPr algn="l"/>
            <a:endParaRPr lang="en-US" dirty="0"/>
          </a:p>
        </p:txBody>
      </p:sp>
    </p:spTree>
    <p:extLst>
      <p:ext uri="{BB962C8B-B14F-4D97-AF65-F5344CB8AC3E}">
        <p14:creationId xmlns:p14="http://schemas.microsoft.com/office/powerpoint/2010/main" xmlns="" val="28886775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90" y="228599"/>
            <a:ext cx="9772310" cy="696333"/>
          </a:xfrm>
        </p:spPr>
        <p:txBody>
          <a:bodyPr>
            <a:normAutofit/>
          </a:bodyPr>
          <a:lstStyle/>
          <a:p>
            <a:r>
              <a:rPr lang="en-US" dirty="0"/>
              <a:t>Business Understanding</a:t>
            </a:r>
            <a:endParaRPr lang="en-IN" dirty="0"/>
          </a:p>
        </p:txBody>
      </p:sp>
      <p:sp>
        <p:nvSpPr>
          <p:cNvPr id="4" name="Content Placeholder 3">
            <a:extLst>
              <a:ext uri="{FF2B5EF4-FFF2-40B4-BE49-F238E27FC236}">
                <a16:creationId xmlns:a16="http://schemas.microsoft.com/office/drawing/2014/main" xmlns="" id="{D2261E10-F5D4-A642-908A-9CF3EF7930E8}"/>
              </a:ext>
            </a:extLst>
          </p:cNvPr>
          <p:cNvSpPr txBox="1">
            <a:spLocks/>
          </p:cNvSpPr>
          <p:nvPr/>
        </p:nvSpPr>
        <p:spPr>
          <a:xfrm>
            <a:off x="304800" y="933573"/>
            <a:ext cx="11194709" cy="575558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smtClean="0"/>
          </a:p>
          <a:p>
            <a:pPr marL="0" indent="0">
              <a:buNone/>
            </a:pPr>
            <a:r>
              <a:rPr lang="en-US" sz="2000" b="1" dirty="0" smtClean="0"/>
              <a:t>Implement an NLP system to recommend the relevant questions and their standard answers based on role and experience.</a:t>
            </a:r>
          </a:p>
          <a:p>
            <a:pPr>
              <a:buFont typeface="Wingdings" panose="05000000000000000000" pitchFamily="2" charset="2"/>
              <a:buChar char="Ø"/>
            </a:pPr>
            <a:r>
              <a:rPr lang="en-US" sz="2000" dirty="0" smtClean="0"/>
              <a:t>Data set should be created for various job descriptions from various domains like Cloud, Data Science Engineer, Manufacturing, Product Manager, Business Analyst and AI etc., and creates Tags such as Skills, responsibility and department using Name Entity Recognition model and manually filter the required tags.</a:t>
            </a:r>
          </a:p>
          <a:p>
            <a:pPr>
              <a:buFont typeface="Wingdings" panose="05000000000000000000" pitchFamily="2" charset="2"/>
              <a:buChar char="Ø"/>
            </a:pPr>
            <a:r>
              <a:rPr lang="en-US" sz="2000" dirty="0" smtClean="0"/>
              <a:t>Once this dataset is ready, Model will be trained to identify the Entities.</a:t>
            </a:r>
          </a:p>
          <a:p>
            <a:pPr>
              <a:buFont typeface="Wingdings" panose="05000000000000000000" pitchFamily="2" charset="2"/>
              <a:buChar char="Ø"/>
            </a:pPr>
            <a:r>
              <a:rPr lang="en-US" sz="2000" dirty="0" smtClean="0"/>
              <a:t>Once this training is completed, after that if we test the model with some new JD, then it will identify responsibility and role from that JD based on context also, and then it will find similarity of that responsibility with the one available in metadata then accordingly.</a:t>
            </a:r>
          </a:p>
          <a:p>
            <a:pPr>
              <a:buFont typeface="Wingdings" panose="05000000000000000000" pitchFamily="2" charset="2"/>
              <a:buChar char="Ø"/>
            </a:pPr>
            <a:r>
              <a:rPr lang="en-US" sz="2000" dirty="0" smtClean="0"/>
              <a:t>Model will be trained on question and answers from various tags like Skills, responsibility and department from various domains like Cloud Architect, Data Science Engineer, Data Architect, Product Manager, Business Analyst and AI etc.,</a:t>
            </a:r>
          </a:p>
          <a:p>
            <a:pPr>
              <a:buFont typeface="Wingdings" panose="05000000000000000000" pitchFamily="2" charset="2"/>
              <a:buChar char="Ø"/>
            </a:pPr>
            <a:r>
              <a:rPr lang="en-US" sz="2000" dirty="0" smtClean="0"/>
              <a:t>Model will respond back with the  relevant Question and Answers based on the given Tag(s), which will help the interviewer to assess the applicant better than traditional approach.</a:t>
            </a:r>
            <a:endParaRPr lang="en-IN" sz="2400" dirty="0">
              <a:cs typeface="Garamond"/>
            </a:endParaRPr>
          </a:p>
        </p:txBody>
      </p:sp>
    </p:spTree>
    <p:extLst>
      <p:ext uri="{BB962C8B-B14F-4D97-AF65-F5344CB8AC3E}">
        <p14:creationId xmlns:p14="http://schemas.microsoft.com/office/powerpoint/2010/main" xmlns="" val="2658245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90" y="228599"/>
            <a:ext cx="9772310" cy="696333"/>
          </a:xfrm>
        </p:spPr>
        <p:txBody>
          <a:bodyPr>
            <a:normAutofit/>
          </a:bodyPr>
          <a:lstStyle/>
          <a:p>
            <a:r>
              <a:rPr lang="en-US" dirty="0" smtClean="0"/>
              <a:t>Approaches</a:t>
            </a:r>
            <a:endParaRPr lang="en-IN" dirty="0"/>
          </a:p>
        </p:txBody>
      </p:sp>
      <p:sp>
        <p:nvSpPr>
          <p:cNvPr id="4" name="Content Placeholder 3">
            <a:extLst>
              <a:ext uri="{FF2B5EF4-FFF2-40B4-BE49-F238E27FC236}">
                <a16:creationId xmlns:a16="http://schemas.microsoft.com/office/drawing/2014/main" xmlns="" id="{D2261E10-F5D4-A642-908A-9CF3EF7930E8}"/>
              </a:ext>
            </a:extLst>
          </p:cNvPr>
          <p:cNvSpPr txBox="1">
            <a:spLocks/>
          </p:cNvSpPr>
          <p:nvPr/>
        </p:nvSpPr>
        <p:spPr>
          <a:xfrm>
            <a:off x="304800" y="933573"/>
            <a:ext cx="11194709" cy="575558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smtClean="0"/>
          </a:p>
        </p:txBody>
      </p:sp>
      <p:sp>
        <p:nvSpPr>
          <p:cNvPr id="3" name="Rectangle 2"/>
          <p:cNvSpPr/>
          <p:nvPr/>
        </p:nvSpPr>
        <p:spPr>
          <a:xfrm>
            <a:off x="616290" y="1503041"/>
            <a:ext cx="11423310" cy="3416320"/>
          </a:xfrm>
          <a:prstGeom prst="rect">
            <a:avLst/>
          </a:prstGeom>
        </p:spPr>
        <p:txBody>
          <a:bodyPr wrap="square">
            <a:spAutoFit/>
          </a:bodyPr>
          <a:lstStyle/>
          <a:p>
            <a:r>
              <a:rPr lang="en-US" dirty="0"/>
              <a:t>There are several ways to </a:t>
            </a:r>
            <a:r>
              <a:rPr lang="en-US" dirty="0" smtClean="0"/>
              <a:t>build </a:t>
            </a:r>
            <a:r>
              <a:rPr lang="en-US" dirty="0"/>
              <a:t>AI based </a:t>
            </a:r>
            <a:r>
              <a:rPr lang="en-US" dirty="0" smtClean="0"/>
              <a:t>model to </a:t>
            </a:r>
            <a:r>
              <a:rPr lang="en-US" dirty="0"/>
              <a:t>provide level wise list of question and </a:t>
            </a:r>
            <a:r>
              <a:rPr lang="en-US" dirty="0" smtClean="0"/>
              <a:t>answers. </a:t>
            </a:r>
            <a:endParaRPr lang="en-US" dirty="0"/>
          </a:p>
          <a:p>
            <a:pPr marL="742950" lvl="1" indent="-285750">
              <a:buFont typeface="Wingdings" panose="05000000000000000000" pitchFamily="2" charset="2"/>
              <a:buChar char="Ø"/>
            </a:pPr>
            <a:r>
              <a:rPr lang="en-US" dirty="0"/>
              <a:t>Using NLP</a:t>
            </a:r>
          </a:p>
          <a:p>
            <a:pPr marL="742950" lvl="1" indent="-285750">
              <a:buFont typeface="Wingdings" panose="05000000000000000000" pitchFamily="2" charset="2"/>
              <a:buChar char="Ø"/>
            </a:pPr>
            <a:r>
              <a:rPr lang="en-US" dirty="0"/>
              <a:t>Using Deep </a:t>
            </a:r>
            <a:r>
              <a:rPr lang="en-US" dirty="0" smtClean="0"/>
              <a:t>Learning</a:t>
            </a:r>
          </a:p>
          <a:p>
            <a:pPr lvl="1"/>
            <a:endParaRPr lang="en-US" dirty="0"/>
          </a:p>
          <a:p>
            <a:r>
              <a:rPr lang="en-US" dirty="0" smtClean="0"/>
              <a:t>We are building NLP based model to address the problem. </a:t>
            </a:r>
          </a:p>
          <a:p>
            <a:endParaRPr lang="en-US" dirty="0"/>
          </a:p>
          <a:p>
            <a:r>
              <a:rPr lang="en-IN" dirty="0"/>
              <a:t>A typical NLP </a:t>
            </a:r>
            <a:r>
              <a:rPr lang="en-IN" dirty="0" smtClean="0"/>
              <a:t>workflow</a:t>
            </a:r>
          </a:p>
          <a:p>
            <a:endParaRPr lang="en-IN" dirty="0"/>
          </a:p>
          <a:p>
            <a:endParaRPr lang="en-US" dirty="0" smtClean="0"/>
          </a:p>
          <a:p>
            <a:endParaRPr lang="en-US" dirty="0"/>
          </a:p>
          <a:p>
            <a:endParaRPr lang="en-US" dirty="0" smtClean="0"/>
          </a:p>
          <a:p>
            <a:endParaRPr lang="en-IN" dirty="0"/>
          </a:p>
        </p:txBody>
      </p:sp>
      <p:grpSp>
        <p:nvGrpSpPr>
          <p:cNvPr id="7" name="Group 6"/>
          <p:cNvGrpSpPr/>
          <p:nvPr/>
        </p:nvGrpSpPr>
        <p:grpSpPr>
          <a:xfrm>
            <a:off x="510077" y="3811365"/>
            <a:ext cx="10547213" cy="876457"/>
            <a:chOff x="395547" y="4478060"/>
            <a:chExt cx="10547213" cy="876457"/>
          </a:xfrm>
        </p:grpSpPr>
        <p:sp>
          <p:nvSpPr>
            <p:cNvPr id="5" name="Chevron 4"/>
            <p:cNvSpPr/>
            <p:nvPr/>
          </p:nvSpPr>
          <p:spPr>
            <a:xfrm>
              <a:off x="395547" y="4498229"/>
              <a:ext cx="2275380" cy="839016"/>
            </a:xfrm>
            <a:prstGeom prst="chevro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Text Documents</a:t>
              </a:r>
              <a:endParaRPr lang="en-IN" dirty="0">
                <a:solidFill>
                  <a:schemeClr val="tx1"/>
                </a:solidFill>
              </a:endParaRPr>
            </a:p>
          </p:txBody>
        </p:sp>
        <p:sp>
          <p:nvSpPr>
            <p:cNvPr id="6" name="Chevron 5"/>
            <p:cNvSpPr/>
            <p:nvPr/>
          </p:nvSpPr>
          <p:spPr>
            <a:xfrm>
              <a:off x="2438400" y="4518746"/>
              <a:ext cx="2286000" cy="835771"/>
            </a:xfrm>
            <a:prstGeom prst="chevro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Text Parsing and EDA</a:t>
              </a:r>
              <a:endParaRPr lang="en-IN" dirty="0">
                <a:solidFill>
                  <a:schemeClr val="tx1"/>
                </a:solidFill>
              </a:endParaRPr>
            </a:p>
          </p:txBody>
        </p:sp>
        <p:sp>
          <p:nvSpPr>
            <p:cNvPr id="8" name="Chevron 7"/>
            <p:cNvSpPr/>
            <p:nvPr/>
          </p:nvSpPr>
          <p:spPr>
            <a:xfrm>
              <a:off x="4575927" y="4501475"/>
              <a:ext cx="2286000" cy="835771"/>
            </a:xfrm>
            <a:prstGeom prst="chevron">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Feature Engineering</a:t>
              </a:r>
              <a:endParaRPr lang="en-IN" dirty="0">
                <a:solidFill>
                  <a:schemeClr val="tx1"/>
                </a:solidFill>
              </a:endParaRPr>
            </a:p>
          </p:txBody>
        </p:sp>
        <p:sp>
          <p:nvSpPr>
            <p:cNvPr id="9" name="Chevron 8"/>
            <p:cNvSpPr/>
            <p:nvPr/>
          </p:nvSpPr>
          <p:spPr>
            <a:xfrm>
              <a:off x="6629400" y="4501474"/>
              <a:ext cx="2286000" cy="835771"/>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Modelling</a:t>
              </a:r>
              <a:endParaRPr lang="en-IN" dirty="0">
                <a:solidFill>
                  <a:schemeClr val="tx1"/>
                </a:solidFill>
              </a:endParaRPr>
            </a:p>
          </p:txBody>
        </p:sp>
        <p:sp>
          <p:nvSpPr>
            <p:cNvPr id="10" name="Chevron 9"/>
            <p:cNvSpPr/>
            <p:nvPr/>
          </p:nvSpPr>
          <p:spPr>
            <a:xfrm>
              <a:off x="8656760" y="4478060"/>
              <a:ext cx="2286000" cy="835771"/>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Evaluation and Deployment</a:t>
              </a:r>
              <a:endParaRPr lang="en-IN" dirty="0">
                <a:solidFill>
                  <a:schemeClr val="tx1"/>
                </a:solidFill>
              </a:endParaRPr>
            </a:p>
          </p:txBody>
        </p:sp>
      </p:grpSp>
    </p:spTree>
    <p:extLst>
      <p:ext uri="{BB962C8B-B14F-4D97-AF65-F5344CB8AC3E}">
        <p14:creationId xmlns:p14="http://schemas.microsoft.com/office/powerpoint/2010/main" xmlns="" val="3847138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90" y="228599"/>
            <a:ext cx="9772310" cy="696333"/>
          </a:xfrm>
        </p:spPr>
        <p:txBody>
          <a:bodyPr>
            <a:normAutofit/>
          </a:bodyPr>
          <a:lstStyle/>
          <a:p>
            <a:r>
              <a:rPr lang="en-US" dirty="0" smtClean="0"/>
              <a:t>Architecture</a:t>
            </a:r>
            <a:endParaRPr lang="en-IN" dirty="0"/>
          </a:p>
        </p:txBody>
      </p:sp>
      <p:sp>
        <p:nvSpPr>
          <p:cNvPr id="47" name="TextBox 46"/>
          <p:cNvSpPr txBox="1"/>
          <p:nvPr/>
        </p:nvSpPr>
        <p:spPr>
          <a:xfrm>
            <a:off x="3127248" y="240512"/>
            <a:ext cx="6028182" cy="369332"/>
          </a:xfrm>
          <a:prstGeom prst="rect">
            <a:avLst/>
          </a:prstGeom>
          <a:noFill/>
        </p:spPr>
        <p:txBody>
          <a:bodyPr wrap="square" rtlCol="0">
            <a:spAutoFit/>
          </a:bodyPr>
          <a:lstStyle/>
          <a:p>
            <a:r>
              <a:rPr lang="en-US" b="1" dirty="0" smtClean="0">
                <a:solidFill>
                  <a:srgbClr val="002060"/>
                </a:solidFill>
              </a:rPr>
              <a:t>NLP Based Question &amp; Answering Model diagram</a:t>
            </a:r>
            <a:endParaRPr lang="en-IN" b="1" dirty="0">
              <a:solidFill>
                <a:srgbClr val="002060"/>
              </a:solidFill>
            </a:endParaRPr>
          </a:p>
        </p:txBody>
      </p:sp>
      <p:sp>
        <p:nvSpPr>
          <p:cNvPr id="49" name="AutoShape 2" descr="Job Description Keywords: Writing Job Descriptions So Candidates Can Find  Them | Accolo Elevated RPO Servic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2" name="AutoShape 8" descr="Tag Icon - 5530 - Dryic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3" name="Rectangle 62"/>
          <p:cNvSpPr/>
          <p:nvPr/>
        </p:nvSpPr>
        <p:spPr>
          <a:xfrm>
            <a:off x="60014" y="4002657"/>
            <a:ext cx="9187503" cy="2303252"/>
          </a:xfrm>
          <a:prstGeom prst="rect">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64" name="Rectangle 63"/>
          <p:cNvSpPr/>
          <p:nvPr/>
        </p:nvSpPr>
        <p:spPr>
          <a:xfrm>
            <a:off x="3804269" y="1578636"/>
            <a:ext cx="4891148" cy="1449237"/>
          </a:xfrm>
          <a:prstGeom prst="rect">
            <a:avLst/>
          </a:prstGeom>
          <a:solidFill>
            <a:schemeClr val="tx2">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65" name="Flowchart: Multidocument 64"/>
          <p:cNvSpPr/>
          <p:nvPr/>
        </p:nvSpPr>
        <p:spPr>
          <a:xfrm>
            <a:off x="232916" y="1923698"/>
            <a:ext cx="1440611" cy="776378"/>
          </a:xfrm>
          <a:prstGeom prst="flowChartMultidocumen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Corpus</a:t>
            </a:r>
            <a:endParaRPr lang="en-IN" sz="1400" dirty="0"/>
          </a:p>
        </p:txBody>
      </p:sp>
      <p:sp>
        <p:nvSpPr>
          <p:cNvPr id="66" name="TextBox 31"/>
          <p:cNvSpPr txBox="1"/>
          <p:nvPr/>
        </p:nvSpPr>
        <p:spPr>
          <a:xfrm>
            <a:off x="218541" y="1618325"/>
            <a:ext cx="1604510" cy="27949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400" b="1" dirty="0" smtClean="0"/>
              <a:t>Job Descriptions</a:t>
            </a:r>
            <a:endParaRPr lang="en-IN" sz="1400" b="1" dirty="0"/>
          </a:p>
        </p:txBody>
      </p:sp>
      <p:sp>
        <p:nvSpPr>
          <p:cNvPr id="67" name="Flowchart: Alternate Process 66"/>
          <p:cNvSpPr/>
          <p:nvPr/>
        </p:nvSpPr>
        <p:spPr>
          <a:xfrm>
            <a:off x="2009963" y="1975455"/>
            <a:ext cx="1466492" cy="655608"/>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Text </a:t>
            </a:r>
          </a:p>
          <a:p>
            <a:pPr algn="ctr"/>
            <a:r>
              <a:rPr lang="en-US" sz="1400" dirty="0" smtClean="0"/>
              <a:t>Pre-processing</a:t>
            </a:r>
            <a:endParaRPr lang="en-IN" sz="1400" dirty="0"/>
          </a:p>
        </p:txBody>
      </p:sp>
      <p:sp>
        <p:nvSpPr>
          <p:cNvPr id="68" name="Pentagon 67"/>
          <p:cNvSpPr/>
          <p:nvPr/>
        </p:nvSpPr>
        <p:spPr>
          <a:xfrm>
            <a:off x="4054425" y="2147977"/>
            <a:ext cx="1259467" cy="655608"/>
          </a:xfrm>
          <a:prstGeom prst="homePlat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Word</a:t>
            </a:r>
          </a:p>
          <a:p>
            <a:pPr algn="ctr"/>
            <a:r>
              <a:rPr lang="en-US" sz="1400" dirty="0" smtClean="0"/>
              <a:t>Tokenizer</a:t>
            </a:r>
            <a:endParaRPr lang="en-IN" sz="1400" dirty="0"/>
          </a:p>
        </p:txBody>
      </p:sp>
      <p:sp>
        <p:nvSpPr>
          <p:cNvPr id="69" name="TextBox 31"/>
          <p:cNvSpPr txBox="1"/>
          <p:nvPr/>
        </p:nvSpPr>
        <p:spPr>
          <a:xfrm>
            <a:off x="3881903" y="1794296"/>
            <a:ext cx="1604510" cy="27604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400" b="1" dirty="0" smtClean="0"/>
              <a:t>Feature Extraction</a:t>
            </a:r>
            <a:endParaRPr lang="en-IN" sz="1400" b="1" dirty="0"/>
          </a:p>
        </p:txBody>
      </p:sp>
      <p:sp>
        <p:nvSpPr>
          <p:cNvPr id="70" name="Pentagon 69"/>
          <p:cNvSpPr/>
          <p:nvPr/>
        </p:nvSpPr>
        <p:spPr>
          <a:xfrm>
            <a:off x="5598392" y="2139354"/>
            <a:ext cx="1354336" cy="655608"/>
          </a:xfrm>
          <a:prstGeom prst="homePlat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Custom NER</a:t>
            </a:r>
            <a:endParaRPr lang="en-IN" sz="1400" dirty="0"/>
          </a:p>
        </p:txBody>
      </p:sp>
      <p:sp>
        <p:nvSpPr>
          <p:cNvPr id="71" name="TextBox 31"/>
          <p:cNvSpPr txBox="1"/>
          <p:nvPr/>
        </p:nvSpPr>
        <p:spPr>
          <a:xfrm>
            <a:off x="5437478" y="1785670"/>
            <a:ext cx="1518076" cy="28008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400" b="1" dirty="0" smtClean="0"/>
              <a:t>SKILL/ROLE/DEPT</a:t>
            </a:r>
            <a:endParaRPr lang="en-IN" sz="1400" b="1" dirty="0"/>
          </a:p>
        </p:txBody>
      </p:sp>
      <p:sp>
        <p:nvSpPr>
          <p:cNvPr id="72" name="Pentagon 71"/>
          <p:cNvSpPr/>
          <p:nvPr/>
        </p:nvSpPr>
        <p:spPr>
          <a:xfrm>
            <a:off x="7173985" y="2087593"/>
            <a:ext cx="1354336" cy="655608"/>
          </a:xfrm>
          <a:prstGeom prst="homePlat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Entities</a:t>
            </a:r>
            <a:endParaRPr lang="en-IN" sz="1400" dirty="0"/>
          </a:p>
        </p:txBody>
      </p:sp>
      <p:sp>
        <p:nvSpPr>
          <p:cNvPr id="73" name="TextBox 31"/>
          <p:cNvSpPr txBox="1"/>
          <p:nvPr/>
        </p:nvSpPr>
        <p:spPr>
          <a:xfrm>
            <a:off x="7030201" y="1760799"/>
            <a:ext cx="1337092" cy="30954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400" b="1" dirty="0" smtClean="0"/>
              <a:t>Auto Tagging</a:t>
            </a:r>
            <a:endParaRPr lang="en-IN" sz="1400" b="1" dirty="0"/>
          </a:p>
        </p:txBody>
      </p:sp>
      <p:sp>
        <p:nvSpPr>
          <p:cNvPr id="74" name="Rectangle 73"/>
          <p:cNvSpPr/>
          <p:nvPr/>
        </p:nvSpPr>
        <p:spPr>
          <a:xfrm>
            <a:off x="5503649" y="1406109"/>
            <a:ext cx="1259457" cy="28568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NLP</a:t>
            </a:r>
            <a:endParaRPr lang="en-IN" sz="1400" dirty="0"/>
          </a:p>
        </p:txBody>
      </p:sp>
      <p:cxnSp>
        <p:nvCxnSpPr>
          <p:cNvPr id="75" name="Straight Arrow Connector 74"/>
          <p:cNvCxnSpPr>
            <a:stCxn id="65" idx="3"/>
            <a:endCxn id="67" idx="1"/>
          </p:cNvCxnSpPr>
          <p:nvPr/>
        </p:nvCxnSpPr>
        <p:spPr>
          <a:xfrm flipV="1">
            <a:off x="1673527" y="2303259"/>
            <a:ext cx="336436" cy="86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p:cNvCxnSpPr>
            <a:stCxn id="67" idx="3"/>
            <a:endCxn id="64" idx="1"/>
          </p:cNvCxnSpPr>
          <p:nvPr/>
        </p:nvCxnSpPr>
        <p:spPr>
          <a:xfrm flipV="1">
            <a:off x="3476455" y="2303255"/>
            <a:ext cx="327814" cy="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7" name="Oval 76"/>
          <p:cNvSpPr/>
          <p:nvPr/>
        </p:nvSpPr>
        <p:spPr>
          <a:xfrm>
            <a:off x="10472716" y="1846136"/>
            <a:ext cx="1095555" cy="923026"/>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Model</a:t>
            </a:r>
            <a:endParaRPr lang="en-IN" sz="1400" dirty="0"/>
          </a:p>
        </p:txBody>
      </p:sp>
      <p:sp>
        <p:nvSpPr>
          <p:cNvPr id="78" name="Flowchart: Terminator 77"/>
          <p:cNvSpPr/>
          <p:nvPr/>
        </p:nvSpPr>
        <p:spPr>
          <a:xfrm>
            <a:off x="9006956" y="1972863"/>
            <a:ext cx="1091205" cy="664777"/>
          </a:xfrm>
          <a:prstGeom prst="flowChartTerminator">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Model Training</a:t>
            </a:r>
            <a:endParaRPr lang="en-IN" sz="1400" dirty="0"/>
          </a:p>
        </p:txBody>
      </p:sp>
      <p:cxnSp>
        <p:nvCxnSpPr>
          <p:cNvPr id="79" name="Straight Arrow Connector 78"/>
          <p:cNvCxnSpPr>
            <a:stCxn id="64" idx="3"/>
            <a:endCxn id="78" idx="1"/>
          </p:cNvCxnSpPr>
          <p:nvPr/>
        </p:nvCxnSpPr>
        <p:spPr>
          <a:xfrm>
            <a:off x="8695417" y="2303255"/>
            <a:ext cx="311539" cy="19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Straight Arrow Connector 79"/>
          <p:cNvCxnSpPr>
            <a:stCxn id="78" idx="3"/>
            <a:endCxn id="77" idx="2"/>
          </p:cNvCxnSpPr>
          <p:nvPr/>
        </p:nvCxnSpPr>
        <p:spPr>
          <a:xfrm>
            <a:off x="10098161" y="2305252"/>
            <a:ext cx="374555" cy="23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1" name="Rectangle 80"/>
          <p:cNvSpPr/>
          <p:nvPr/>
        </p:nvSpPr>
        <p:spPr>
          <a:xfrm>
            <a:off x="10291557" y="945043"/>
            <a:ext cx="1466492" cy="53967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New</a:t>
            </a:r>
          </a:p>
          <a:p>
            <a:pPr algn="ctr"/>
            <a:r>
              <a:rPr lang="en-US" sz="1400" dirty="0" smtClean="0"/>
              <a:t>Job Description</a:t>
            </a:r>
          </a:p>
        </p:txBody>
      </p:sp>
      <p:cxnSp>
        <p:nvCxnSpPr>
          <p:cNvPr id="82" name="Straight Arrow Connector 81"/>
          <p:cNvCxnSpPr>
            <a:stCxn id="81" idx="2"/>
            <a:endCxn id="77" idx="0"/>
          </p:cNvCxnSpPr>
          <p:nvPr/>
        </p:nvCxnSpPr>
        <p:spPr>
          <a:xfrm flipH="1">
            <a:off x="11020494" y="1484720"/>
            <a:ext cx="4309" cy="361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3" name="Wave 82"/>
          <p:cNvSpPr/>
          <p:nvPr/>
        </p:nvSpPr>
        <p:spPr>
          <a:xfrm>
            <a:off x="10282931" y="3219652"/>
            <a:ext cx="1466492" cy="557362"/>
          </a:xfrm>
          <a:prstGeom prst="wave">
            <a:avLst/>
          </a:prstGeom>
          <a:solidFill>
            <a:schemeClr val="tx2">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IN" sz="1400" dirty="0" smtClean="0"/>
              <a:t>Predicted Tags</a:t>
            </a:r>
            <a:endParaRPr lang="en-IN" sz="1400" dirty="0"/>
          </a:p>
        </p:txBody>
      </p:sp>
      <p:cxnSp>
        <p:nvCxnSpPr>
          <p:cNvPr id="84" name="Straight Arrow Connector 83"/>
          <p:cNvCxnSpPr>
            <a:stCxn id="77" idx="4"/>
            <a:endCxn id="83" idx="0"/>
          </p:cNvCxnSpPr>
          <p:nvPr/>
        </p:nvCxnSpPr>
        <p:spPr>
          <a:xfrm flipH="1">
            <a:off x="11016177" y="2769162"/>
            <a:ext cx="4317" cy="520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5" name="Flowchart: Multidocument 84"/>
          <p:cNvSpPr/>
          <p:nvPr/>
        </p:nvSpPr>
        <p:spPr>
          <a:xfrm>
            <a:off x="376695" y="4974567"/>
            <a:ext cx="1440611" cy="776378"/>
          </a:xfrm>
          <a:prstGeom prst="flowChartMultidocumen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Corpus</a:t>
            </a:r>
            <a:endParaRPr lang="en-IN" sz="1400" dirty="0"/>
          </a:p>
        </p:txBody>
      </p:sp>
      <p:sp>
        <p:nvSpPr>
          <p:cNvPr id="86" name="TextBox 31"/>
          <p:cNvSpPr txBox="1"/>
          <p:nvPr/>
        </p:nvSpPr>
        <p:spPr>
          <a:xfrm>
            <a:off x="178287" y="4655391"/>
            <a:ext cx="1969705" cy="27949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400" b="1" dirty="0" smtClean="0"/>
              <a:t>Question &amp; Answer  Set</a:t>
            </a:r>
            <a:endParaRPr lang="en-IN" sz="1400" b="1" dirty="0"/>
          </a:p>
        </p:txBody>
      </p:sp>
      <p:grpSp>
        <p:nvGrpSpPr>
          <p:cNvPr id="87" name="Group 86"/>
          <p:cNvGrpSpPr/>
          <p:nvPr/>
        </p:nvGrpSpPr>
        <p:grpSpPr>
          <a:xfrm>
            <a:off x="3966040" y="4295648"/>
            <a:ext cx="2049300" cy="1811846"/>
            <a:chOff x="3502333" y="4131754"/>
            <a:chExt cx="1768405" cy="1811846"/>
          </a:xfrm>
        </p:grpSpPr>
        <p:sp>
          <p:nvSpPr>
            <p:cNvPr id="88" name="Rectangle 87"/>
            <p:cNvSpPr/>
            <p:nvPr/>
          </p:nvSpPr>
          <p:spPr>
            <a:xfrm>
              <a:off x="3502333" y="4451230"/>
              <a:ext cx="1768405" cy="1492370"/>
            </a:xfrm>
            <a:prstGeom prst="rect">
              <a:avLst/>
            </a:prstGeom>
            <a:solidFill>
              <a:schemeClr val="tx2">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89" name="Rectangle 88"/>
            <p:cNvSpPr/>
            <p:nvPr/>
          </p:nvSpPr>
          <p:spPr>
            <a:xfrm>
              <a:off x="3620813" y="4985492"/>
              <a:ext cx="1536554" cy="3807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Roles/Responsibility</a:t>
              </a:r>
            </a:p>
          </p:txBody>
        </p:sp>
        <p:sp>
          <p:nvSpPr>
            <p:cNvPr id="90" name="Rectangle 89"/>
            <p:cNvSpPr/>
            <p:nvPr/>
          </p:nvSpPr>
          <p:spPr>
            <a:xfrm>
              <a:off x="3620813" y="4531192"/>
              <a:ext cx="1544127" cy="3807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Skills</a:t>
              </a:r>
            </a:p>
          </p:txBody>
        </p:sp>
        <p:sp>
          <p:nvSpPr>
            <p:cNvPr id="91" name="Rectangle 90"/>
            <p:cNvSpPr/>
            <p:nvPr/>
          </p:nvSpPr>
          <p:spPr>
            <a:xfrm>
              <a:off x="3620813" y="5470306"/>
              <a:ext cx="1544127" cy="3807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Department</a:t>
              </a:r>
            </a:p>
          </p:txBody>
        </p:sp>
        <p:sp>
          <p:nvSpPr>
            <p:cNvPr id="92" name="TextBox 31"/>
            <p:cNvSpPr txBox="1"/>
            <p:nvPr/>
          </p:nvSpPr>
          <p:spPr>
            <a:xfrm>
              <a:off x="3588605" y="4131754"/>
              <a:ext cx="1604510" cy="27949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400" b="1" dirty="0" smtClean="0"/>
                <a:t>Metadata</a:t>
              </a:r>
              <a:endParaRPr lang="en-IN" sz="1400" b="1" dirty="0"/>
            </a:p>
          </p:txBody>
        </p:sp>
      </p:grpSp>
      <p:sp>
        <p:nvSpPr>
          <p:cNvPr id="93" name="Flowchart: Alternate Process 92"/>
          <p:cNvSpPr/>
          <p:nvPr/>
        </p:nvSpPr>
        <p:spPr>
          <a:xfrm>
            <a:off x="2133987" y="5185061"/>
            <a:ext cx="1477237" cy="346500"/>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Pre-processing</a:t>
            </a:r>
            <a:endParaRPr lang="en-IN" sz="1400" dirty="0"/>
          </a:p>
        </p:txBody>
      </p:sp>
      <p:cxnSp>
        <p:nvCxnSpPr>
          <p:cNvPr id="94" name="Straight Arrow Connector 93"/>
          <p:cNvCxnSpPr>
            <a:stCxn id="85" idx="3"/>
            <a:endCxn id="93" idx="1"/>
          </p:cNvCxnSpPr>
          <p:nvPr/>
        </p:nvCxnSpPr>
        <p:spPr>
          <a:xfrm flipV="1">
            <a:off x="1817306" y="5358311"/>
            <a:ext cx="316681" cy="44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p:cNvCxnSpPr>
            <a:stCxn id="93" idx="3"/>
            <a:endCxn id="88" idx="1"/>
          </p:cNvCxnSpPr>
          <p:nvPr/>
        </p:nvCxnSpPr>
        <p:spPr>
          <a:xfrm>
            <a:off x="3611224" y="5358311"/>
            <a:ext cx="354816" cy="2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6" name="Flowchart: Preparation 95"/>
          <p:cNvSpPr/>
          <p:nvPr/>
        </p:nvSpPr>
        <p:spPr>
          <a:xfrm>
            <a:off x="6172727" y="5050479"/>
            <a:ext cx="1634180" cy="626851"/>
          </a:xfrm>
          <a:prstGeom prst="flowChartPreparation">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TD-IDF</a:t>
            </a:r>
          </a:p>
          <a:p>
            <a:pPr algn="ctr"/>
            <a:r>
              <a:rPr lang="en-IN" sz="1400" dirty="0" smtClean="0"/>
              <a:t>Vectorizer</a:t>
            </a:r>
            <a:endParaRPr lang="en-IN" sz="1400" dirty="0"/>
          </a:p>
        </p:txBody>
      </p:sp>
      <p:cxnSp>
        <p:nvCxnSpPr>
          <p:cNvPr id="97" name="Straight Arrow Connector 96"/>
          <p:cNvCxnSpPr>
            <a:stCxn id="88" idx="3"/>
            <a:endCxn id="96" idx="1"/>
          </p:cNvCxnSpPr>
          <p:nvPr/>
        </p:nvCxnSpPr>
        <p:spPr>
          <a:xfrm>
            <a:off x="6015340" y="5361309"/>
            <a:ext cx="157387" cy="25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xmlns="" Requires="a14">
          <p:sp>
            <p:nvSpPr>
              <p:cNvPr id="98" name="Oval 97"/>
              <p:cNvSpPr/>
              <p:nvPr/>
            </p:nvSpPr>
            <p:spPr>
              <a:xfrm>
                <a:off x="8105003" y="4921951"/>
                <a:ext cx="973639" cy="87272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IN" sz="1400" i="1" smtClean="0">
                              <a:latin typeface="Cambria Math" panose="02040503050406030204" pitchFamily="18" charset="0"/>
                            </a:rPr>
                          </m:ctrlPr>
                        </m:naryPr>
                        <m:sub/>
                        <m:sup/>
                        <m:e>
                          <m:r>
                            <a:rPr lang="en-US" sz="1400" b="0" i="1" smtClean="0">
                              <a:latin typeface="Cambria Math" panose="02040503050406030204" pitchFamily="18" charset="0"/>
                            </a:rPr>
                            <m:t> </m:t>
                          </m:r>
                        </m:e>
                      </m:nary>
                    </m:oMath>
                  </m:oMathPara>
                </a14:m>
                <a:endParaRPr lang="en-IN" sz="1400" dirty="0"/>
              </a:p>
            </p:txBody>
          </p:sp>
        </mc:Choice>
        <mc:Fallback>
          <p:sp>
            <p:nvSpPr>
              <p:cNvPr id="98" name="Oval 97"/>
              <p:cNvSpPr>
                <a:spLocks noRot="1" noChangeAspect="1" noMove="1" noResize="1" noEditPoints="1" noAdjustHandles="1" noChangeArrowheads="1" noChangeShapeType="1" noTextEdit="1"/>
              </p:cNvSpPr>
              <p:nvPr/>
            </p:nvSpPr>
            <p:spPr>
              <a:xfrm>
                <a:off x="8105003" y="4921951"/>
                <a:ext cx="973639" cy="872720"/>
              </a:xfrm>
              <a:prstGeom prst="ellipse">
                <a:avLst/>
              </a:prstGeom>
              <a:blipFill rotWithShape="0">
                <a:blip r:embed="rId3" cstate="print"/>
                <a:stretch>
                  <a:fillRect l="-36646" t="-64384" r="-52174" b="-100000"/>
                </a:stretch>
              </a:blipFill>
            </p:spPr>
            <p:txBody>
              <a:bodyPr/>
              <a:lstStyle/>
              <a:p>
                <a:r>
                  <a:rPr lang="en-IN">
                    <a:noFill/>
                  </a:rPr>
                  <a:t> </a:t>
                </a:r>
              </a:p>
            </p:txBody>
          </p:sp>
        </mc:Fallback>
      </mc:AlternateContent>
      <p:cxnSp>
        <p:nvCxnSpPr>
          <p:cNvPr id="99" name="Straight Arrow Connector 98"/>
          <p:cNvCxnSpPr>
            <a:stCxn id="96" idx="3"/>
            <a:endCxn id="98" idx="2"/>
          </p:cNvCxnSpPr>
          <p:nvPr/>
        </p:nvCxnSpPr>
        <p:spPr>
          <a:xfrm flipV="1">
            <a:off x="7806907" y="5358311"/>
            <a:ext cx="298096" cy="55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0" name="Rectangle 99"/>
          <p:cNvSpPr/>
          <p:nvPr/>
        </p:nvSpPr>
        <p:spPr>
          <a:xfrm rot="5400000">
            <a:off x="9174585" y="4874209"/>
            <a:ext cx="1523999" cy="558801"/>
          </a:xfrm>
          <a:prstGeom prst="rect">
            <a:avLst/>
          </a:prstGeom>
          <a:solidFill>
            <a:schemeClr val="tx2">
              <a:lumMod val="20000"/>
              <a:lumOff val="80000"/>
            </a:schemeClr>
          </a:solidFill>
        </p:spPr>
        <p:style>
          <a:lnRef idx="2">
            <a:schemeClr val="accent5"/>
          </a:lnRef>
          <a:fillRef idx="1">
            <a:schemeClr val="lt1"/>
          </a:fillRef>
          <a:effectRef idx="0">
            <a:schemeClr val="accent5"/>
          </a:effectRef>
          <a:fontRef idx="minor">
            <a:schemeClr val="dk1"/>
          </a:fontRef>
        </p:style>
        <p:txBody>
          <a:bodyPr vert="vert270" rtlCol="0" anchor="ctr"/>
          <a:lstStyle/>
          <a:p>
            <a:pPr algn="ctr"/>
            <a:r>
              <a:rPr lang="en-IN" dirty="0" smtClean="0"/>
              <a:t>API</a:t>
            </a:r>
            <a:endParaRPr lang="en-IN" dirty="0"/>
          </a:p>
        </p:txBody>
      </p:sp>
      <p:cxnSp>
        <p:nvCxnSpPr>
          <p:cNvPr id="101" name="Straight Arrow Connector 100"/>
          <p:cNvCxnSpPr>
            <a:stCxn id="63" idx="3"/>
            <a:endCxn id="100" idx="2"/>
          </p:cNvCxnSpPr>
          <p:nvPr/>
        </p:nvCxnSpPr>
        <p:spPr>
          <a:xfrm flipV="1">
            <a:off x="9247517" y="5153610"/>
            <a:ext cx="409667" cy="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2" name="Rectangle 101"/>
          <p:cNvSpPr/>
          <p:nvPr/>
        </p:nvSpPr>
        <p:spPr>
          <a:xfrm>
            <a:off x="4050097" y="3846574"/>
            <a:ext cx="1712341" cy="28568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QA System</a:t>
            </a:r>
            <a:endParaRPr lang="en-IN" sz="1400" dirty="0"/>
          </a:p>
        </p:txBody>
      </p:sp>
      <p:cxnSp>
        <p:nvCxnSpPr>
          <p:cNvPr id="103" name="Elbow Connector 102"/>
          <p:cNvCxnSpPr>
            <a:stCxn id="83" idx="1"/>
            <a:endCxn id="102" idx="0"/>
          </p:cNvCxnSpPr>
          <p:nvPr/>
        </p:nvCxnSpPr>
        <p:spPr>
          <a:xfrm rot="10800000" flipV="1">
            <a:off x="4906269" y="3498332"/>
            <a:ext cx="5376663" cy="34824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04" name="TextBox 31"/>
          <p:cNvSpPr txBox="1"/>
          <p:nvPr/>
        </p:nvSpPr>
        <p:spPr>
          <a:xfrm>
            <a:off x="6702712" y="3335705"/>
            <a:ext cx="2375930" cy="287231"/>
          </a:xfrm>
          <a:prstGeom prst="flowChartTerminator">
            <a:avLst/>
          </a:prstGeom>
          <a:ln/>
        </p:spPr>
        <p:style>
          <a:lnRef idx="2">
            <a:schemeClr val="accent3"/>
          </a:lnRef>
          <a:fillRef idx="1">
            <a:schemeClr val="lt1"/>
          </a:fillRef>
          <a:effectRef idx="0">
            <a:schemeClr val="accent3"/>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dirty="0" smtClean="0"/>
              <a:t>Skills/Roles/Department</a:t>
            </a:r>
            <a:endParaRPr lang="en-IN" sz="1400" dirty="0"/>
          </a:p>
        </p:txBody>
      </p:sp>
      <p:sp>
        <p:nvSpPr>
          <p:cNvPr id="105" name="Double Brace 104"/>
          <p:cNvSpPr/>
          <p:nvPr/>
        </p:nvSpPr>
        <p:spPr>
          <a:xfrm>
            <a:off x="10688128" y="4209681"/>
            <a:ext cx="1276710" cy="1897821"/>
          </a:xfrm>
          <a:prstGeom prst="bracePair">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Q1……….</a:t>
            </a:r>
          </a:p>
          <a:p>
            <a:pPr algn="ctr"/>
            <a:r>
              <a:rPr lang="en-US" sz="1400" dirty="0" smtClean="0"/>
              <a:t>A1……….</a:t>
            </a:r>
          </a:p>
          <a:p>
            <a:pPr algn="ctr"/>
            <a:r>
              <a:rPr lang="en-US" sz="1400" dirty="0" smtClean="0"/>
              <a:t>Q2……….</a:t>
            </a:r>
          </a:p>
          <a:p>
            <a:pPr algn="ctr"/>
            <a:r>
              <a:rPr lang="en-US" sz="1400" dirty="0" smtClean="0"/>
              <a:t>A2……….</a:t>
            </a:r>
          </a:p>
          <a:p>
            <a:pPr algn="ctr"/>
            <a:r>
              <a:rPr lang="en-US" sz="1400" dirty="0" smtClean="0"/>
              <a:t>.</a:t>
            </a:r>
          </a:p>
          <a:p>
            <a:pPr algn="ctr"/>
            <a:r>
              <a:rPr lang="en-US" sz="1400" dirty="0" smtClean="0"/>
              <a:t>.</a:t>
            </a:r>
          </a:p>
          <a:p>
            <a:pPr algn="ctr"/>
            <a:r>
              <a:rPr lang="en-US" sz="1400" dirty="0" smtClean="0"/>
              <a:t>Q</a:t>
            </a:r>
            <a:r>
              <a:rPr lang="en-US" sz="1400" baseline="-25000" dirty="0" smtClean="0"/>
              <a:t>N</a:t>
            </a:r>
            <a:r>
              <a:rPr lang="en-US" sz="1400" dirty="0" smtClean="0"/>
              <a:t>……….</a:t>
            </a:r>
          </a:p>
          <a:p>
            <a:pPr algn="ctr"/>
            <a:r>
              <a:rPr lang="en-US" sz="1400" dirty="0" smtClean="0"/>
              <a:t>A</a:t>
            </a:r>
            <a:r>
              <a:rPr lang="en-US" sz="1400" baseline="-25000" dirty="0" smtClean="0"/>
              <a:t>N</a:t>
            </a:r>
            <a:r>
              <a:rPr lang="en-US" sz="1400" dirty="0"/>
              <a:t>……….</a:t>
            </a:r>
            <a:r>
              <a:rPr lang="en-US" sz="1400" baseline="-25000" dirty="0" smtClean="0"/>
              <a:t>  </a:t>
            </a:r>
          </a:p>
        </p:txBody>
      </p:sp>
      <p:cxnSp>
        <p:nvCxnSpPr>
          <p:cNvPr id="106" name="Straight Arrow Connector 105"/>
          <p:cNvCxnSpPr>
            <a:stCxn id="100" idx="0"/>
            <a:endCxn id="105" idx="1"/>
          </p:cNvCxnSpPr>
          <p:nvPr/>
        </p:nvCxnSpPr>
        <p:spPr>
          <a:xfrm>
            <a:off x="10215985" y="5153610"/>
            <a:ext cx="472143" cy="49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TextBox 31"/>
          <p:cNvSpPr txBox="1"/>
          <p:nvPr/>
        </p:nvSpPr>
        <p:spPr>
          <a:xfrm>
            <a:off x="7928001" y="5791905"/>
            <a:ext cx="1337092" cy="30954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400" dirty="0" smtClean="0"/>
              <a:t>Similarity Score</a:t>
            </a:r>
            <a:endParaRPr lang="en-IN" sz="1400" dirty="0"/>
          </a:p>
        </p:txBody>
      </p:sp>
    </p:spTree>
    <p:extLst>
      <p:ext uri="{BB962C8B-B14F-4D97-AF65-F5344CB8AC3E}">
        <p14:creationId xmlns:p14="http://schemas.microsoft.com/office/powerpoint/2010/main" xmlns="" val="31266769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90" y="228599"/>
            <a:ext cx="9772310" cy="696333"/>
          </a:xfrm>
        </p:spPr>
        <p:txBody>
          <a:bodyPr>
            <a:normAutofit/>
          </a:bodyPr>
          <a:lstStyle/>
          <a:p>
            <a:r>
              <a:rPr lang="en-US" dirty="0"/>
              <a:t>Named Entity </a:t>
            </a:r>
            <a:r>
              <a:rPr lang="en-US" dirty="0" smtClean="0"/>
              <a:t>Recognition (NER)</a:t>
            </a:r>
            <a:endParaRPr lang="en-IN" dirty="0"/>
          </a:p>
        </p:txBody>
      </p:sp>
      <p:sp>
        <p:nvSpPr>
          <p:cNvPr id="4" name="Content Placeholder 3">
            <a:extLst>
              <a:ext uri="{FF2B5EF4-FFF2-40B4-BE49-F238E27FC236}">
                <a16:creationId xmlns:a16="http://schemas.microsoft.com/office/drawing/2014/main" xmlns="" id="{D2261E10-F5D4-A642-908A-9CF3EF7930E8}"/>
              </a:ext>
            </a:extLst>
          </p:cNvPr>
          <p:cNvSpPr txBox="1">
            <a:spLocks/>
          </p:cNvSpPr>
          <p:nvPr/>
        </p:nvSpPr>
        <p:spPr>
          <a:xfrm>
            <a:off x="304800" y="933573"/>
            <a:ext cx="11194709" cy="575558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sz="1600" dirty="0"/>
          </a:p>
          <a:p>
            <a:pPr>
              <a:spcBef>
                <a:spcPts val="0"/>
              </a:spcBef>
            </a:pPr>
            <a:endParaRPr lang="en-IN" sz="1800" dirty="0">
              <a:cs typeface="Garamond"/>
            </a:endParaRPr>
          </a:p>
        </p:txBody>
      </p:sp>
      <p:graphicFrame>
        <p:nvGraphicFramePr>
          <p:cNvPr id="3" name="Table 2"/>
          <p:cNvGraphicFramePr>
            <a:graphicFrameLocks noGrp="1"/>
          </p:cNvGraphicFramePr>
          <p:nvPr>
            <p:extLst>
              <p:ext uri="{D42A27DB-BD31-4B8C-83A1-F6EECF244321}">
                <p14:modId xmlns:p14="http://schemas.microsoft.com/office/powerpoint/2010/main" xmlns="" val="2503304445"/>
              </p:ext>
            </p:extLst>
          </p:nvPr>
        </p:nvGraphicFramePr>
        <p:xfrm>
          <a:off x="289245" y="2676329"/>
          <a:ext cx="2514600" cy="2529840"/>
        </p:xfrm>
        <a:graphic>
          <a:graphicData uri="http://schemas.openxmlformats.org/drawingml/2006/table">
            <a:tbl>
              <a:tblPr firstRow="1">
                <a:tableStyleId>{5C22544A-7EE6-4342-B048-85BDC9FD1C3A}</a:tableStyleId>
              </a:tblPr>
              <a:tblGrid>
                <a:gridCol w="1622323">
                  <a:extLst>
                    <a:ext uri="{9D8B030D-6E8A-4147-A177-3AD203B41FA5}">
                      <a16:colId xmlns:a16="http://schemas.microsoft.com/office/drawing/2014/main" xmlns="" val="20000"/>
                    </a:ext>
                  </a:extLst>
                </a:gridCol>
                <a:gridCol w="892277">
                  <a:extLst>
                    <a:ext uri="{9D8B030D-6E8A-4147-A177-3AD203B41FA5}">
                      <a16:colId xmlns:a16="http://schemas.microsoft.com/office/drawing/2014/main" xmlns="" val="20001"/>
                    </a:ext>
                  </a:extLst>
                </a:gridCol>
              </a:tblGrid>
              <a:tr h="419100">
                <a:tc>
                  <a:txBody>
                    <a:bodyPr/>
                    <a:lstStyle/>
                    <a:p>
                      <a:pPr algn="ctr" fontAlgn="b"/>
                      <a:r>
                        <a:rPr lang="en-IN" sz="1400" u="none" strike="noStrike" dirty="0" smtClean="0">
                          <a:effectLst/>
                        </a:rPr>
                        <a:t>Words</a:t>
                      </a:r>
                    </a:p>
                    <a:p>
                      <a:pPr algn="ctr" fontAlgn="b"/>
                      <a:r>
                        <a:rPr lang="en-IN" sz="1400" u="none" strike="noStrike" dirty="0" smtClean="0">
                          <a:effectLst/>
                        </a:rPr>
                        <a:t>(Unigram/Bigram)</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Count</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xmlns="" val="10000"/>
                  </a:ext>
                </a:extLst>
              </a:tr>
              <a:tr h="419100">
                <a:tc>
                  <a:txBody>
                    <a:bodyPr/>
                    <a:lstStyle/>
                    <a:p>
                      <a:pPr algn="l" fontAlgn="b"/>
                      <a:r>
                        <a:rPr lang="en-IN" sz="1400" u="none" strike="noStrike" dirty="0">
                          <a:effectLst/>
                        </a:rPr>
                        <a:t>machine learning</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70</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xmlns="" val="10001"/>
                  </a:ext>
                </a:extLst>
              </a:tr>
              <a:tr h="419100">
                <a:tc>
                  <a:txBody>
                    <a:bodyPr/>
                    <a:lstStyle/>
                    <a:p>
                      <a:pPr algn="l" fontAlgn="b"/>
                      <a:r>
                        <a:rPr lang="en-IN" sz="1400" dirty="0" smtClean="0"/>
                        <a:t>product </a:t>
                      </a:r>
                      <a:r>
                        <a:rPr lang="en-IN" sz="1400" u="none" strike="noStrike" dirty="0" smtClean="0">
                          <a:effectLst/>
                        </a:rPr>
                        <a:t>manager</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32</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xmlns="" val="10002"/>
                  </a:ext>
                </a:extLst>
              </a:tr>
              <a:tr h="419100">
                <a:tc>
                  <a:txBody>
                    <a:bodyPr/>
                    <a:lstStyle/>
                    <a:p>
                      <a:pPr algn="l" fontAlgn="b"/>
                      <a:r>
                        <a:rPr lang="en-IN" sz="1400" u="none" strike="noStrike" dirty="0" smtClean="0">
                          <a:effectLst/>
                        </a:rPr>
                        <a:t>python</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22</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xmlns="" val="10003"/>
                  </a:ext>
                </a:extLst>
              </a:tr>
              <a:tr h="419100">
                <a:tc>
                  <a:txBody>
                    <a:bodyPr/>
                    <a:lstStyle/>
                    <a:p>
                      <a:pPr algn="l" fontAlgn="b"/>
                      <a:r>
                        <a:rPr lang="en-IN" sz="1400" u="none" strike="noStrike" dirty="0">
                          <a:effectLst/>
                        </a:rPr>
                        <a:t>big data</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20</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xmlns="" val="10004"/>
                  </a:ext>
                </a:extLst>
              </a:tr>
              <a:tr h="419100">
                <a:tc>
                  <a:txBody>
                    <a:bodyPr/>
                    <a:lstStyle/>
                    <a:p>
                      <a:pPr algn="l" fontAlgn="b"/>
                      <a:r>
                        <a:rPr lang="en-IN" sz="1400" u="none" strike="noStrike">
                          <a:effectLst/>
                        </a:rPr>
                        <a:t>data scientist</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17</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xmlns="" val="10005"/>
                  </a:ext>
                </a:extLst>
              </a:tr>
            </a:tbl>
          </a:graphicData>
        </a:graphic>
      </p:graphicFrame>
      <p:sp>
        <p:nvSpPr>
          <p:cNvPr id="5" name="Right Arrow 4"/>
          <p:cNvSpPr/>
          <p:nvPr/>
        </p:nvSpPr>
        <p:spPr>
          <a:xfrm>
            <a:off x="2978009" y="3590729"/>
            <a:ext cx="819541" cy="6096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graphicFrame>
        <p:nvGraphicFramePr>
          <p:cNvPr id="6" name="Table 5"/>
          <p:cNvGraphicFramePr>
            <a:graphicFrameLocks noGrp="1"/>
          </p:cNvGraphicFramePr>
          <p:nvPr>
            <p:extLst>
              <p:ext uri="{D42A27DB-BD31-4B8C-83A1-F6EECF244321}">
                <p14:modId xmlns:p14="http://schemas.microsoft.com/office/powerpoint/2010/main" xmlns="" val="159854827"/>
              </p:ext>
            </p:extLst>
          </p:nvPr>
        </p:nvGraphicFramePr>
        <p:xfrm>
          <a:off x="3949956" y="2676329"/>
          <a:ext cx="2895600" cy="2514600"/>
        </p:xfrm>
        <a:graphic>
          <a:graphicData uri="http://schemas.openxmlformats.org/drawingml/2006/table">
            <a:tbl>
              <a:tblPr firstRow="1">
                <a:tableStyleId>{5C22544A-7EE6-4342-B048-85BDC9FD1C3A}</a:tableStyleId>
              </a:tblPr>
              <a:tblGrid>
                <a:gridCol w="1378858">
                  <a:extLst>
                    <a:ext uri="{9D8B030D-6E8A-4147-A177-3AD203B41FA5}">
                      <a16:colId xmlns:a16="http://schemas.microsoft.com/office/drawing/2014/main" xmlns="" val="20000"/>
                    </a:ext>
                  </a:extLst>
                </a:gridCol>
                <a:gridCol w="758371">
                  <a:extLst>
                    <a:ext uri="{9D8B030D-6E8A-4147-A177-3AD203B41FA5}">
                      <a16:colId xmlns:a16="http://schemas.microsoft.com/office/drawing/2014/main" xmlns="" val="20001"/>
                    </a:ext>
                  </a:extLst>
                </a:gridCol>
                <a:gridCol w="758371">
                  <a:extLst>
                    <a:ext uri="{9D8B030D-6E8A-4147-A177-3AD203B41FA5}">
                      <a16:colId xmlns:a16="http://schemas.microsoft.com/office/drawing/2014/main" xmlns="" val="20002"/>
                    </a:ext>
                  </a:extLst>
                </a:gridCol>
              </a:tblGrid>
              <a:tr h="419100">
                <a:tc>
                  <a:txBody>
                    <a:bodyPr/>
                    <a:lstStyle/>
                    <a:p>
                      <a:pPr algn="ctr" fontAlgn="b"/>
                      <a:r>
                        <a:rPr lang="en-IN" sz="1400" u="none" strike="noStrike" dirty="0" smtClean="0">
                          <a:effectLst/>
                        </a:rPr>
                        <a:t>Words</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Count</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400" b="1" u="none" strike="noStrike" kern="1200" dirty="0" smtClean="0">
                          <a:solidFill>
                            <a:schemeClr val="tx1"/>
                          </a:solidFill>
                          <a:effectLst/>
                          <a:latin typeface="+mn-lt"/>
                          <a:ea typeface="+mn-ea"/>
                          <a:cs typeface="+mn-cs"/>
                        </a:rPr>
                        <a:t>Tags</a:t>
                      </a:r>
                      <a:endParaRPr lang="en-IN" sz="1400" b="1" u="none" strike="noStrike" kern="1200" dirty="0">
                        <a:solidFill>
                          <a:schemeClr val="tx1"/>
                        </a:solidFill>
                        <a:effectLst/>
                        <a:latin typeface="+mn-lt"/>
                        <a:ea typeface="+mn-ea"/>
                        <a:cs typeface="+mn-cs"/>
                      </a:endParaRPr>
                    </a:p>
                  </a:txBody>
                  <a:tcPr marL="7620" marR="7620" marT="7620" marB="0" anchor="ctr">
                    <a:solidFill>
                      <a:schemeClr val="accent5">
                        <a:lumMod val="40000"/>
                        <a:lumOff val="60000"/>
                      </a:schemeClr>
                    </a:solidFill>
                  </a:tcPr>
                </a:tc>
                <a:extLst>
                  <a:ext uri="{0D108BD9-81ED-4DB2-BD59-A6C34878D82A}">
                    <a16:rowId xmlns:a16="http://schemas.microsoft.com/office/drawing/2014/main" xmlns="" val="10000"/>
                  </a:ext>
                </a:extLst>
              </a:tr>
              <a:tr h="419100">
                <a:tc>
                  <a:txBody>
                    <a:bodyPr/>
                    <a:lstStyle/>
                    <a:p>
                      <a:pPr algn="l" fontAlgn="b"/>
                      <a:r>
                        <a:rPr lang="en-IN" sz="1400" u="none" strike="noStrike" dirty="0">
                          <a:effectLst/>
                        </a:rPr>
                        <a:t>machine learning</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70</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400" b="0" i="0" u="none" strike="noStrike" dirty="0" smtClean="0">
                          <a:solidFill>
                            <a:srgbClr val="000000"/>
                          </a:solidFill>
                          <a:effectLst/>
                          <a:latin typeface="Calibri" panose="020F0502020204030204" pitchFamily="34" charset="0"/>
                        </a:rPr>
                        <a:t>SKILLS</a:t>
                      </a:r>
                      <a:endParaRPr lang="en-IN" sz="1400" b="0" i="0" u="none" strike="noStrike" dirty="0">
                        <a:solidFill>
                          <a:srgbClr val="000000"/>
                        </a:solidFill>
                        <a:effectLst/>
                        <a:latin typeface="Calibri" panose="020F0502020204030204" pitchFamily="34" charset="0"/>
                      </a:endParaRPr>
                    </a:p>
                  </a:txBody>
                  <a:tcPr marL="7620" marR="7620" marT="7620" marB="0" anchor="ctr">
                    <a:solidFill>
                      <a:schemeClr val="accent5">
                        <a:lumMod val="40000"/>
                        <a:lumOff val="60000"/>
                      </a:schemeClr>
                    </a:solidFill>
                  </a:tcPr>
                </a:tc>
                <a:extLst>
                  <a:ext uri="{0D108BD9-81ED-4DB2-BD59-A6C34878D82A}">
                    <a16:rowId xmlns:a16="http://schemas.microsoft.com/office/drawing/2014/main" xmlns="" val="10001"/>
                  </a:ext>
                </a:extLst>
              </a:tr>
              <a:tr h="419100">
                <a:tc>
                  <a:txBody>
                    <a:bodyPr/>
                    <a:lstStyle/>
                    <a:p>
                      <a:pPr algn="l" fontAlgn="b"/>
                      <a:r>
                        <a:rPr lang="en-IN" sz="1400" dirty="0" smtClean="0"/>
                        <a:t>product </a:t>
                      </a:r>
                      <a:r>
                        <a:rPr lang="en-IN" sz="1400" u="none" strike="noStrike" dirty="0" smtClean="0">
                          <a:effectLst/>
                        </a:rPr>
                        <a:t>manager</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32</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400" b="0" i="0" u="none" strike="noStrike" dirty="0" smtClean="0">
                          <a:solidFill>
                            <a:srgbClr val="000000"/>
                          </a:solidFill>
                          <a:effectLst/>
                          <a:latin typeface="Calibri" panose="020F0502020204030204" pitchFamily="34" charset="0"/>
                        </a:rPr>
                        <a:t>ROLES</a:t>
                      </a:r>
                      <a:endParaRPr lang="en-IN" sz="1400" b="0" i="0" u="none" strike="noStrike" dirty="0">
                        <a:solidFill>
                          <a:srgbClr val="000000"/>
                        </a:solidFill>
                        <a:effectLst/>
                        <a:latin typeface="Calibri" panose="020F0502020204030204" pitchFamily="34" charset="0"/>
                      </a:endParaRPr>
                    </a:p>
                  </a:txBody>
                  <a:tcPr marL="7620" marR="7620" marT="7620" marB="0" anchor="ctr">
                    <a:solidFill>
                      <a:schemeClr val="accent5">
                        <a:lumMod val="40000"/>
                        <a:lumOff val="60000"/>
                      </a:schemeClr>
                    </a:solidFill>
                  </a:tcPr>
                </a:tc>
                <a:extLst>
                  <a:ext uri="{0D108BD9-81ED-4DB2-BD59-A6C34878D82A}">
                    <a16:rowId xmlns:a16="http://schemas.microsoft.com/office/drawing/2014/main" xmlns="" val="10002"/>
                  </a:ext>
                </a:extLst>
              </a:tr>
              <a:tr h="419100">
                <a:tc>
                  <a:txBody>
                    <a:bodyPr/>
                    <a:lstStyle/>
                    <a:p>
                      <a:pPr algn="l" fontAlgn="b"/>
                      <a:r>
                        <a:rPr lang="en-IN" sz="1400" u="none" strike="noStrike" dirty="0" smtClean="0">
                          <a:effectLst/>
                        </a:rPr>
                        <a:t>python</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22</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400" b="0" i="0" u="none" strike="noStrike" dirty="0" smtClean="0">
                          <a:solidFill>
                            <a:srgbClr val="000000"/>
                          </a:solidFill>
                          <a:effectLst/>
                          <a:latin typeface="Calibri" panose="020F0502020204030204" pitchFamily="34" charset="0"/>
                        </a:rPr>
                        <a:t>SKILLS</a:t>
                      </a:r>
                      <a:endParaRPr lang="en-IN" sz="1400" b="0" i="0" u="none" strike="noStrike" dirty="0">
                        <a:solidFill>
                          <a:srgbClr val="000000"/>
                        </a:solidFill>
                        <a:effectLst/>
                        <a:latin typeface="Calibri" panose="020F0502020204030204" pitchFamily="34" charset="0"/>
                      </a:endParaRPr>
                    </a:p>
                  </a:txBody>
                  <a:tcPr marL="7620" marR="7620" marT="7620" marB="0" anchor="ctr">
                    <a:solidFill>
                      <a:schemeClr val="accent5">
                        <a:lumMod val="40000"/>
                        <a:lumOff val="60000"/>
                      </a:schemeClr>
                    </a:solidFill>
                  </a:tcPr>
                </a:tc>
                <a:extLst>
                  <a:ext uri="{0D108BD9-81ED-4DB2-BD59-A6C34878D82A}">
                    <a16:rowId xmlns:a16="http://schemas.microsoft.com/office/drawing/2014/main" xmlns="" val="10003"/>
                  </a:ext>
                </a:extLst>
              </a:tr>
              <a:tr h="419100">
                <a:tc>
                  <a:txBody>
                    <a:bodyPr/>
                    <a:lstStyle/>
                    <a:p>
                      <a:pPr algn="l" fontAlgn="b"/>
                      <a:r>
                        <a:rPr lang="en-IN" sz="1400" u="none" strike="noStrike" dirty="0">
                          <a:effectLst/>
                        </a:rPr>
                        <a:t>big data</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20</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400" b="0" i="0" u="none" strike="noStrike" dirty="0" smtClean="0">
                          <a:solidFill>
                            <a:srgbClr val="000000"/>
                          </a:solidFill>
                          <a:effectLst/>
                          <a:latin typeface="Calibri" panose="020F0502020204030204" pitchFamily="34" charset="0"/>
                        </a:rPr>
                        <a:t>SKILLS</a:t>
                      </a:r>
                      <a:endParaRPr lang="en-IN" sz="1400" b="0" i="0" u="none" strike="noStrike" dirty="0">
                        <a:solidFill>
                          <a:srgbClr val="000000"/>
                        </a:solidFill>
                        <a:effectLst/>
                        <a:latin typeface="Calibri" panose="020F0502020204030204" pitchFamily="34" charset="0"/>
                      </a:endParaRPr>
                    </a:p>
                  </a:txBody>
                  <a:tcPr marL="7620" marR="7620" marT="7620" marB="0" anchor="ctr">
                    <a:solidFill>
                      <a:schemeClr val="accent5">
                        <a:lumMod val="40000"/>
                        <a:lumOff val="60000"/>
                      </a:schemeClr>
                    </a:solidFill>
                  </a:tcPr>
                </a:tc>
                <a:extLst>
                  <a:ext uri="{0D108BD9-81ED-4DB2-BD59-A6C34878D82A}">
                    <a16:rowId xmlns:a16="http://schemas.microsoft.com/office/drawing/2014/main" xmlns="" val="10004"/>
                  </a:ext>
                </a:extLst>
              </a:tr>
              <a:tr h="419100">
                <a:tc>
                  <a:txBody>
                    <a:bodyPr/>
                    <a:lstStyle/>
                    <a:p>
                      <a:pPr algn="l" fontAlgn="b"/>
                      <a:r>
                        <a:rPr lang="en-IN" sz="1400" u="none" strike="noStrike">
                          <a:effectLst/>
                        </a:rPr>
                        <a:t>data scientist</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u="none" strike="noStrike" dirty="0">
                          <a:effectLst/>
                        </a:rPr>
                        <a:t>17</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400" b="0" i="0" u="none" strike="noStrike" dirty="0" smtClean="0">
                          <a:solidFill>
                            <a:srgbClr val="000000"/>
                          </a:solidFill>
                          <a:effectLst/>
                          <a:latin typeface="Calibri" panose="020F0502020204030204" pitchFamily="34" charset="0"/>
                        </a:rPr>
                        <a:t>ROLES</a:t>
                      </a:r>
                      <a:endParaRPr lang="en-IN" sz="1400" b="0" i="0" u="none" strike="noStrike" dirty="0">
                        <a:solidFill>
                          <a:srgbClr val="000000"/>
                        </a:solidFill>
                        <a:effectLst/>
                        <a:latin typeface="Calibri" panose="020F0502020204030204" pitchFamily="34" charset="0"/>
                      </a:endParaRPr>
                    </a:p>
                  </a:txBody>
                  <a:tcPr marL="7620" marR="7620" marT="7620" marB="0" anchor="ctr">
                    <a:solidFill>
                      <a:schemeClr val="accent5">
                        <a:lumMod val="40000"/>
                        <a:lumOff val="60000"/>
                      </a:schemeClr>
                    </a:solidFill>
                  </a:tcPr>
                </a:tc>
                <a:extLst>
                  <a:ext uri="{0D108BD9-81ED-4DB2-BD59-A6C34878D82A}">
                    <a16:rowId xmlns:a16="http://schemas.microsoft.com/office/drawing/2014/main" xmlns="" val="10005"/>
                  </a:ext>
                </a:extLst>
              </a:tr>
            </a:tbl>
          </a:graphicData>
        </a:graphic>
      </p:graphicFrame>
      <p:sp>
        <p:nvSpPr>
          <p:cNvPr id="7" name="Right Arrow 6"/>
          <p:cNvSpPr/>
          <p:nvPr/>
        </p:nvSpPr>
        <p:spPr>
          <a:xfrm>
            <a:off x="7010400" y="3514529"/>
            <a:ext cx="819541" cy="6096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Rectangle 7"/>
          <p:cNvSpPr/>
          <p:nvPr/>
        </p:nvSpPr>
        <p:spPr>
          <a:xfrm>
            <a:off x="326571" y="2219129"/>
            <a:ext cx="1993650" cy="369332"/>
          </a:xfrm>
          <a:prstGeom prst="rect">
            <a:avLst/>
          </a:prstGeom>
        </p:spPr>
        <p:txBody>
          <a:bodyPr wrap="square">
            <a:spAutoFit/>
          </a:bodyPr>
          <a:lstStyle/>
          <a:p>
            <a:pPr algn="ctr"/>
            <a:r>
              <a:rPr lang="en-US" dirty="0" smtClean="0"/>
              <a:t>Word </a:t>
            </a:r>
            <a:r>
              <a:rPr lang="en-US" dirty="0" err="1" smtClean="0"/>
              <a:t>Tokenizer</a:t>
            </a:r>
            <a:endParaRPr lang="en-IN" dirty="0"/>
          </a:p>
        </p:txBody>
      </p:sp>
      <p:sp>
        <p:nvSpPr>
          <p:cNvPr id="9" name="Rectangle 8"/>
          <p:cNvSpPr/>
          <p:nvPr/>
        </p:nvSpPr>
        <p:spPr>
          <a:xfrm>
            <a:off x="4605232" y="2219129"/>
            <a:ext cx="1337226" cy="369332"/>
          </a:xfrm>
          <a:prstGeom prst="rect">
            <a:avLst/>
          </a:prstGeom>
        </p:spPr>
        <p:txBody>
          <a:bodyPr wrap="none">
            <a:spAutoFit/>
          </a:bodyPr>
          <a:lstStyle/>
          <a:p>
            <a:r>
              <a:rPr lang="en-US" dirty="0"/>
              <a:t>Custom NER</a:t>
            </a:r>
            <a:endParaRPr lang="en-IN" dirty="0"/>
          </a:p>
        </p:txBody>
      </p:sp>
      <p:sp>
        <p:nvSpPr>
          <p:cNvPr id="10" name="Rectangle 9"/>
          <p:cNvSpPr/>
          <p:nvPr/>
        </p:nvSpPr>
        <p:spPr>
          <a:xfrm>
            <a:off x="609600" y="1153955"/>
            <a:ext cx="9701182" cy="646331"/>
          </a:xfrm>
          <a:prstGeom prst="rect">
            <a:avLst/>
          </a:prstGeom>
        </p:spPr>
        <p:txBody>
          <a:bodyPr wrap="none">
            <a:spAutoFit/>
          </a:bodyPr>
          <a:lstStyle/>
          <a:p>
            <a:r>
              <a:rPr lang="en-IN" b="1" u="sng" dirty="0" smtClean="0"/>
              <a:t>Job Description:</a:t>
            </a:r>
          </a:p>
          <a:p>
            <a:r>
              <a:rPr lang="en-IN" dirty="0" smtClean="0"/>
              <a:t>looking  for senior</a:t>
            </a:r>
            <a:r>
              <a:rPr lang="en-IN" dirty="0"/>
              <a:t> </a:t>
            </a:r>
            <a:r>
              <a:rPr lang="en-IN" dirty="0" smtClean="0"/>
              <a:t>product manager with 10+ </a:t>
            </a:r>
            <a:r>
              <a:rPr lang="en-IN" dirty="0"/>
              <a:t>years </a:t>
            </a:r>
            <a:r>
              <a:rPr lang="en-IN" dirty="0" smtClean="0"/>
              <a:t>of relevant </a:t>
            </a:r>
            <a:r>
              <a:rPr lang="en-IN" dirty="0"/>
              <a:t>work experience </a:t>
            </a:r>
            <a:r>
              <a:rPr lang="en-IN" dirty="0" smtClean="0"/>
              <a:t>in machine learning </a:t>
            </a:r>
            <a:endParaRPr lang="en-IN" dirty="0"/>
          </a:p>
        </p:txBody>
      </p:sp>
      <p:pic>
        <p:nvPicPr>
          <p:cNvPr id="12" name="Picture 11"/>
          <p:cNvPicPr>
            <a:picLocks noChangeAspect="1"/>
          </p:cNvPicPr>
          <p:nvPr/>
        </p:nvPicPr>
        <p:blipFill>
          <a:blip r:embed="rId2" cstate="print"/>
          <a:stretch>
            <a:fillRect/>
          </a:stretch>
        </p:blipFill>
        <p:spPr>
          <a:xfrm>
            <a:off x="716294" y="5722769"/>
            <a:ext cx="9467850" cy="400050"/>
          </a:xfrm>
          <a:prstGeom prst="rect">
            <a:avLst/>
          </a:prstGeom>
        </p:spPr>
      </p:pic>
      <p:sp>
        <p:nvSpPr>
          <p:cNvPr id="16" name="TextBox 15"/>
          <p:cNvSpPr txBox="1"/>
          <p:nvPr/>
        </p:nvSpPr>
        <p:spPr>
          <a:xfrm>
            <a:off x="8382000" y="2981129"/>
            <a:ext cx="3048000" cy="2031325"/>
          </a:xfrm>
          <a:prstGeom prst="rect">
            <a:avLst/>
          </a:prstGeom>
          <a:noFill/>
        </p:spPr>
        <p:txBody>
          <a:bodyPr wrap="square" rtlCol="0">
            <a:spAutoFit/>
          </a:bodyPr>
          <a:lstStyle/>
          <a:p>
            <a:r>
              <a:rPr lang="nl-NL" dirty="0" smtClean="0"/>
              <a:t>{</a:t>
            </a:r>
          </a:p>
          <a:p>
            <a:r>
              <a:rPr lang="nl-NL" dirty="0" smtClean="0"/>
              <a:t>       'entities</a:t>
            </a:r>
            <a:r>
              <a:rPr lang="nl-NL" dirty="0"/>
              <a:t>': </a:t>
            </a:r>
            <a:endParaRPr lang="nl-NL" dirty="0" smtClean="0"/>
          </a:p>
          <a:p>
            <a:r>
              <a:rPr lang="nl-NL" dirty="0"/>
              <a:t> </a:t>
            </a:r>
            <a:r>
              <a:rPr lang="nl-NL" dirty="0" smtClean="0"/>
              <a:t>           [</a:t>
            </a:r>
          </a:p>
          <a:p>
            <a:r>
              <a:rPr lang="nl-NL" dirty="0" smtClean="0"/>
              <a:t>                (</a:t>
            </a:r>
            <a:r>
              <a:rPr lang="nl-NL" dirty="0"/>
              <a:t>20, 34, 'ROLES</a:t>
            </a:r>
            <a:r>
              <a:rPr lang="nl-NL" dirty="0" smtClean="0"/>
              <a:t>'),</a:t>
            </a:r>
          </a:p>
          <a:p>
            <a:r>
              <a:rPr lang="nl-NL" dirty="0"/>
              <a:t> </a:t>
            </a:r>
            <a:r>
              <a:rPr lang="nl-NL" dirty="0" smtClean="0"/>
              <a:t>               (</a:t>
            </a:r>
            <a:r>
              <a:rPr lang="nl-NL" dirty="0"/>
              <a:t>82, 97, </a:t>
            </a:r>
            <a:r>
              <a:rPr lang="nl-NL" dirty="0" smtClean="0"/>
              <a:t>SKILLS')</a:t>
            </a:r>
          </a:p>
          <a:p>
            <a:r>
              <a:rPr lang="nl-NL" dirty="0"/>
              <a:t> </a:t>
            </a:r>
            <a:r>
              <a:rPr lang="nl-NL" dirty="0" smtClean="0"/>
              <a:t>            ]</a:t>
            </a:r>
          </a:p>
          <a:p>
            <a:r>
              <a:rPr lang="nl-NL" dirty="0" smtClean="0"/>
              <a:t>}</a:t>
            </a:r>
            <a:endParaRPr lang="en-IN" dirty="0"/>
          </a:p>
        </p:txBody>
      </p:sp>
      <p:sp>
        <p:nvSpPr>
          <p:cNvPr id="18" name="Double Brace 17"/>
          <p:cNvSpPr/>
          <p:nvPr/>
        </p:nvSpPr>
        <p:spPr>
          <a:xfrm>
            <a:off x="8001000" y="2676329"/>
            <a:ext cx="3498509" cy="2452742"/>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xmlns="" val="352880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randombar(horizontal)">
                                      <p:cBhvr>
                                        <p:cTn id="31" dur="500"/>
                                        <p:tgtEl>
                                          <p:spTgt spid="16"/>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randombar(horizontal)">
                                      <p:cBhvr>
                                        <p:cTn id="34" dur="500"/>
                                        <p:tgtEl>
                                          <p:spTgt spid="18"/>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randombar(horizontal)">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arn(inVertical)">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9" grpId="0"/>
      <p:bldP spid="16" grpId="0"/>
      <p:bldP spid="1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14545</TotalTime>
  <Words>1017</Words>
  <Application>Microsoft Office PowerPoint</Application>
  <PresentationFormat>Custom</PresentationFormat>
  <Paragraphs>233</Paragraphs>
  <Slides>19</Slides>
  <Notes>1</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NLP System for Creating Relevant Question and Answer based on Job role </vt:lpstr>
      <vt:lpstr>Team</vt:lpstr>
      <vt:lpstr>Agenda</vt:lpstr>
      <vt:lpstr>Problem Statement</vt:lpstr>
      <vt:lpstr>Objective</vt:lpstr>
      <vt:lpstr>Business Understanding</vt:lpstr>
      <vt:lpstr>Approaches</vt:lpstr>
      <vt:lpstr>Architecture</vt:lpstr>
      <vt:lpstr>Named Entity Recognition (NER)</vt:lpstr>
      <vt:lpstr>Dataset</vt:lpstr>
      <vt:lpstr>Text Parsing and Exploratory Data Analysis (EDA)</vt:lpstr>
      <vt:lpstr>Comparative Study</vt:lpstr>
      <vt:lpstr>Model Performance</vt:lpstr>
      <vt:lpstr>Deployment</vt:lpstr>
      <vt:lpstr>Highlights of our Solution</vt:lpstr>
      <vt:lpstr>Current status</vt:lpstr>
      <vt:lpstr>Demo</vt:lpstr>
      <vt:lpstr>Future Scope</vt:lpstr>
      <vt:lpstr>Slide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Nageswara Rao Vejja</dc:creator>
  <cp:lastModifiedBy>S.M.S Enterprises</cp:lastModifiedBy>
  <cp:revision>544</cp:revision>
  <dcterms:created xsi:type="dcterms:W3CDTF">2018-10-16T06:13:57Z</dcterms:created>
  <dcterms:modified xsi:type="dcterms:W3CDTF">2021-04-12T09:08:13Z</dcterms:modified>
</cp:coreProperties>
</file>